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Proxima Nov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9" roundtripDataSignature="AMtx7mj345nbf0aJbuAp05XbPfvXdgc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2770DC-2853-4C51-8196-DEF9CE5B68AF}">
  <a:tblStyle styleId="{B52770DC-2853-4C51-8196-DEF9CE5B68A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39" name="Google Shape;13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9f828526e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45" name="Google Shape;145;g39f828526e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9f828526e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53" name="Google Shape;153;g39f828526ef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9f828526e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6" name="Google Shape;196;g39f828526e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9f828526ef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02" name="Google Shape;202;g39f828526ef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0733518c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0" name="Google Shape;210;g3a0733518cb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0733518c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7" name="Google Shape;217;g3a0733518cb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fadad3c8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3" name="Google Shape;223;g39fadad3c8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fadad3c8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30" name="Google Shape;230;g39fadad3c8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0733518c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37" name="Google Shape;237;g3a0733518c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6" name="Google Shape;8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b258e1997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4" name="Google Shape;244;g3b258e19978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b258e1997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1" name="Google Shape;251;g3b258e1997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b258e1997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8" name="Google Shape;258;g3b258e1997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b258e1997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5" name="Google Shape;265;g3b258e1997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0733518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2" name="Google Shape;272;g3a0733518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0733518c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8" name="Google Shape;278;g3a0733518cb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0733518cb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84" name="Google Shape;284;g3a0733518cb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0" name="Google Shape;2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5" name="Google Shape;2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7" name="Google Shape;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0733518c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03" name="Google Shape;103;g3a0733518c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9fadad3c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15" name="Google Shape;115;g39fadad3c8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9fadad3c8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21" name="Google Shape;121;g39fadad3c8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258e199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27" name="Google Shape;127;g3b258e199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b258e1997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33" name="Google Shape;133;g3b258e1997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p:nvPr>
            <p:ph idx="2" type="pic"/>
          </p:nvPr>
        </p:nvSpPr>
        <p:spPr>
          <a:xfrm>
            <a:off x="5183188" y="987425"/>
            <a:ext cx="6172200" cy="4873625"/>
          </a:xfrm>
          <a:prstGeom prst="rect">
            <a:avLst/>
          </a:prstGeom>
          <a:noFill/>
          <a:ln>
            <a:noFill/>
          </a:ln>
        </p:spPr>
      </p:sp>
      <p:sp>
        <p:nvSpPr>
          <p:cNvPr id="64" name="Google Shape;64;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hyperlink" Target="https://github.com/AjayJoshi99/LearnDesk" TargetMode="External"/><Relationship Id="rId5" Type="http://schemas.openxmlformats.org/officeDocument/2006/relationships/hyperlink" Target="https://docs.google.com/document/d/1n1VaE59RQPLBUWr1m7oAcxtOt32uZItL/edit?usp=drive_link&amp;ouid=101468811541708741534&amp;rtpof=true&amp;sd=true" TargetMode="External"/><Relationship Id="rId6" Type="http://schemas.openxmlformats.org/officeDocument/2006/relationships/hyperlink" Target="https://docs.google.com/document/d/1ENnbfmQ6KAJSN3RPPhiH1rxmUeLqJvR_/edit?usp=drive_link&amp;ouid=101468811541708741534&amp;rtpof=true&amp;sd=tru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hyperlink" Target="https://www.geeksforgeeks.org/aptitude/aptitude-questions-and-answers/" TargetMode="External"/><Relationship Id="rId5" Type="http://schemas.openxmlformats.org/officeDocument/2006/relationships/hyperlink" Target="https://www.indiabix.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hyperlink" Target="https://sa.instructure.com/login/canvas" TargetMode="External"/><Relationship Id="rId5" Type="http://schemas.openxmlformats.org/officeDocument/2006/relationships/hyperlink" Target="https://www.sanfoundry.com/" TargetMode="External"/><Relationship Id="rId6" Type="http://schemas.openxmlformats.org/officeDocument/2006/relationships/hyperlink" Target="https://www.sanfoundry.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hyperlink" Target="https://www.careerride.com/" TargetMode="External"/><Relationship Id="rId5" Type="http://schemas.openxmlformats.org/officeDocument/2006/relationships/hyperlink" Target="https://www.careerride.com/" TargetMode="External"/><Relationship Id="rId6" Type="http://schemas.openxmlformats.org/officeDocument/2006/relationships/hyperlink" Target="https://testbook.com/" TargetMode="External"/><Relationship Id="rId7" Type="http://schemas.openxmlformats.org/officeDocument/2006/relationships/hyperlink" Target="https://testbook.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hyperlink" Target="https://unacademy.com/" TargetMode="External"/><Relationship Id="rId5" Type="http://schemas.openxmlformats.org/officeDocument/2006/relationships/hyperlink" Target="https://unacademy.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5"/>
          <p:cNvSpPr txBox="1"/>
          <p:nvPr>
            <p:ph type="title"/>
          </p:nvPr>
        </p:nvSpPr>
        <p:spPr>
          <a:xfrm>
            <a:off x="534259" y="309562"/>
            <a:ext cx="2320909"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Objective</a:t>
            </a:r>
            <a:endParaRPr b="1" sz="2400">
              <a:latin typeface="Proxima Nova"/>
              <a:ea typeface="Proxima Nova"/>
              <a:cs typeface="Proxima Nova"/>
              <a:sym typeface="Proxima Nova"/>
            </a:endParaRPr>
          </a:p>
        </p:txBody>
      </p:sp>
      <p:sp>
        <p:nvSpPr>
          <p:cNvPr id="142" name="Google Shape;142;p5"/>
          <p:cNvSpPr txBox="1"/>
          <p:nvPr/>
        </p:nvSpPr>
        <p:spPr>
          <a:xfrm>
            <a:off x="646156" y="1124750"/>
            <a:ext cx="10825500" cy="526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sz="2200">
                <a:latin typeface="Proxima Nova"/>
                <a:ea typeface="Proxima Nova"/>
                <a:cs typeface="Proxima Nova"/>
                <a:sym typeface="Proxima Nova"/>
              </a:rPr>
              <a:t>Our main goal is to </a:t>
            </a:r>
            <a:r>
              <a:rPr lang="en-US" sz="2200">
                <a:solidFill>
                  <a:schemeClr val="dk1"/>
                </a:solidFill>
                <a:latin typeface="Proxima Nova"/>
                <a:ea typeface="Proxima Nova"/>
                <a:cs typeface="Proxima Nova"/>
                <a:sym typeface="Proxima Nova"/>
              </a:rPr>
              <a:t>build a centralized online learning platform that simplifies placement preparation through topic-based learning, MCQ practice, and class-based assessments.</a:t>
            </a:r>
            <a:endParaRPr sz="2200">
              <a:solidFill>
                <a:schemeClr val="dk1"/>
              </a:solidFill>
              <a:latin typeface="Proxima Nova"/>
              <a:ea typeface="Proxima Nova"/>
              <a:cs typeface="Proxima Nova"/>
              <a:sym typeface="Proxima Nova"/>
            </a:endParaRPr>
          </a:p>
          <a:p>
            <a:pPr indent="0" lvl="0" marL="457200" marR="0" rtl="0" algn="just">
              <a:lnSpc>
                <a:spcPct val="100000"/>
              </a:lnSpc>
              <a:spcBef>
                <a:spcPts val="0"/>
              </a:spcBef>
              <a:spcAft>
                <a:spcPts val="0"/>
              </a:spcAft>
              <a:buNone/>
            </a:pPr>
            <a:r>
              <a:rPr lang="en-US" sz="2200">
                <a:solidFill>
                  <a:schemeClr val="dk1"/>
                </a:solidFill>
                <a:latin typeface="Proxima Nova"/>
                <a:ea typeface="Proxima Nova"/>
                <a:cs typeface="Proxima Nova"/>
                <a:sym typeface="Proxima Nova"/>
              </a:rPr>
              <a:t> </a:t>
            </a:r>
            <a:endParaRPr sz="2200">
              <a:solidFill>
                <a:schemeClr val="dk1"/>
              </a:solidFill>
              <a:latin typeface="Proxima Nova"/>
              <a:ea typeface="Proxima Nova"/>
              <a:cs typeface="Proxima Nova"/>
              <a:sym typeface="Proxima Nova"/>
            </a:endParaRPr>
          </a:p>
          <a:p>
            <a:pPr indent="0" lvl="0" marL="0" marR="0" rtl="0" algn="just">
              <a:lnSpc>
                <a:spcPct val="100000"/>
              </a:lnSpc>
              <a:spcBef>
                <a:spcPts val="0"/>
              </a:spcBef>
              <a:spcAft>
                <a:spcPts val="0"/>
              </a:spcAft>
              <a:buNone/>
            </a:pPr>
            <a:r>
              <a:rPr b="1" lang="en-US" sz="2200" u="sng">
                <a:solidFill>
                  <a:schemeClr val="dk1"/>
                </a:solidFill>
                <a:latin typeface="Proxima Nova"/>
                <a:ea typeface="Proxima Nova"/>
                <a:cs typeface="Proxima Nova"/>
                <a:sym typeface="Proxima Nova"/>
              </a:rPr>
              <a:t>What we provide : </a:t>
            </a:r>
            <a:endParaRPr b="1" sz="2200" u="sng">
              <a:solidFill>
                <a:schemeClr val="dk1"/>
              </a:solidFill>
              <a:latin typeface="Proxima Nova"/>
              <a:ea typeface="Proxima Nova"/>
              <a:cs typeface="Proxima Nova"/>
              <a:sym typeface="Proxima Nova"/>
            </a:endParaRPr>
          </a:p>
          <a:p>
            <a:pPr indent="-368300" lvl="0" marL="457200" marR="0" rtl="0" algn="just">
              <a:lnSpc>
                <a:spcPct val="100000"/>
              </a:lnSpc>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Provide articles and study materials to help students learn key placement topics.</a:t>
            </a:r>
            <a:endParaRPr sz="2200">
              <a:solidFill>
                <a:schemeClr val="dk1"/>
              </a:solidFill>
              <a:latin typeface="Proxima Nova"/>
              <a:ea typeface="Proxima Nova"/>
              <a:cs typeface="Proxima Nova"/>
              <a:sym typeface="Proxima Nova"/>
            </a:endParaRPr>
          </a:p>
          <a:p>
            <a:pPr indent="-368300" lvl="0" marL="457200" rtl="0" algn="just">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Offer built-in quizzes for topic-wise practice and instant feedback.</a:t>
            </a:r>
            <a:endParaRPr sz="2200">
              <a:solidFill>
                <a:schemeClr val="dk1"/>
              </a:solidFill>
              <a:latin typeface="Proxima Nova"/>
              <a:ea typeface="Proxima Nova"/>
              <a:cs typeface="Proxima Nova"/>
              <a:sym typeface="Proxima Nova"/>
            </a:endParaRPr>
          </a:p>
          <a:p>
            <a:pPr indent="-368300" lvl="0" marL="457200" rtl="0" algn="just">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Enable random quiz generation for comprehensive revision.</a:t>
            </a:r>
            <a:endParaRPr sz="2200">
              <a:solidFill>
                <a:schemeClr val="dk1"/>
              </a:solidFill>
              <a:latin typeface="Proxima Nova"/>
              <a:ea typeface="Proxima Nova"/>
              <a:cs typeface="Proxima Nova"/>
              <a:sym typeface="Proxima Nova"/>
            </a:endParaRPr>
          </a:p>
          <a:p>
            <a:pPr indent="-368300" lvl="0" marL="457200" rtl="0" algn="just">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Allow teachers/counselors to create classes, add students, and generate custom quizzes.</a:t>
            </a:r>
            <a:endParaRPr sz="2200">
              <a:solidFill>
                <a:schemeClr val="dk1"/>
              </a:solidFill>
              <a:latin typeface="Proxima Nova"/>
              <a:ea typeface="Proxima Nova"/>
              <a:cs typeface="Proxima Nova"/>
              <a:sym typeface="Proxima Nova"/>
            </a:endParaRPr>
          </a:p>
          <a:p>
            <a:pPr indent="-368300" lvl="0" marL="457200" rtl="0" algn="just">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Help students track progress and readiness for upcoming placement drives.</a:t>
            </a:r>
            <a:endParaRPr sz="2200">
              <a:solidFill>
                <a:schemeClr val="dk1"/>
              </a:solidFill>
              <a:latin typeface="Proxima Nova"/>
              <a:ea typeface="Proxima Nova"/>
              <a:cs typeface="Proxima Nova"/>
              <a:sym typeface="Proxima Nova"/>
            </a:endParaRPr>
          </a:p>
          <a:p>
            <a:pPr indent="0" lvl="0" marL="0" rtl="0" algn="just">
              <a:spcBef>
                <a:spcPts val="0"/>
              </a:spcBef>
              <a:spcAft>
                <a:spcPts val="0"/>
              </a:spcAft>
              <a:buNone/>
            </a:pPr>
            <a:r>
              <a:t/>
            </a:r>
            <a:endParaRPr b="1" sz="2200" u="sng">
              <a:solidFill>
                <a:schemeClr val="dk1"/>
              </a:solidFill>
              <a:latin typeface="Proxima Nova"/>
              <a:ea typeface="Proxima Nova"/>
              <a:cs typeface="Proxima Nova"/>
              <a:sym typeface="Proxima Nova"/>
            </a:endParaRPr>
          </a:p>
          <a:p>
            <a:pPr indent="0" lvl="0" marL="0" rtl="0" algn="just">
              <a:spcBef>
                <a:spcPts val="0"/>
              </a:spcBef>
              <a:spcAft>
                <a:spcPts val="0"/>
              </a:spcAft>
              <a:buNone/>
            </a:pPr>
            <a:r>
              <a:rPr b="1" lang="en-US" sz="2200" u="sng">
                <a:solidFill>
                  <a:schemeClr val="dk1"/>
                </a:solidFill>
                <a:latin typeface="Proxima Nova"/>
                <a:ea typeface="Proxima Nova"/>
                <a:cs typeface="Proxima Nova"/>
                <a:sym typeface="Proxima Nova"/>
              </a:rPr>
              <a:t>Outcome:</a:t>
            </a:r>
            <a:endParaRPr b="1" sz="2200" u="sng">
              <a:solidFill>
                <a:schemeClr val="dk1"/>
              </a:solidFill>
              <a:latin typeface="Proxima Nova"/>
              <a:ea typeface="Proxima Nova"/>
              <a:cs typeface="Proxima Nova"/>
              <a:sym typeface="Proxima Nova"/>
            </a:endParaRPr>
          </a:p>
          <a:p>
            <a:pPr indent="0" lvl="0" marL="0" marR="0" rtl="0" algn="just">
              <a:lnSpc>
                <a:spcPct val="100000"/>
              </a:lnSpc>
              <a:spcBef>
                <a:spcPts val="0"/>
              </a:spcBef>
              <a:spcAft>
                <a:spcPts val="0"/>
              </a:spcAft>
              <a:buNone/>
            </a:pPr>
            <a:r>
              <a:rPr lang="en-US" sz="2200">
                <a:solidFill>
                  <a:schemeClr val="dk1"/>
                </a:solidFill>
                <a:latin typeface="Proxima Nova"/>
                <a:ea typeface="Proxima Nova"/>
                <a:cs typeface="Proxima Nova"/>
                <a:sym typeface="Proxima Nova"/>
              </a:rPr>
              <a:t>A one-stop web application that bridges the gap between learning and assessment for placement training programs.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g39f828526ef_0_8"/>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Features</a:t>
            </a:r>
            <a:endParaRPr b="1" sz="2400">
              <a:latin typeface="Proxima Nova"/>
              <a:ea typeface="Proxima Nova"/>
              <a:cs typeface="Proxima Nova"/>
              <a:sym typeface="Proxima Nova"/>
            </a:endParaRPr>
          </a:p>
        </p:txBody>
      </p:sp>
      <p:sp>
        <p:nvSpPr>
          <p:cNvPr id="148" name="Google Shape;148;g39f828526ef_0_8"/>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149" name="Google Shape;149;g39f828526ef_0_8" title="DrawIOAjayJoshi.png"/>
          <p:cNvPicPr preferRelativeResize="0"/>
          <p:nvPr/>
        </p:nvPicPr>
        <p:blipFill>
          <a:blip r:embed="rId4">
            <a:alphaModFix/>
          </a:blip>
          <a:stretch>
            <a:fillRect/>
          </a:stretch>
        </p:blipFill>
        <p:spPr>
          <a:xfrm>
            <a:off x="1966063" y="1124750"/>
            <a:ext cx="8259875" cy="5506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50" name="Google Shape;150;g39f828526ef_0_8"/>
          <p:cNvSpPr/>
          <p:nvPr/>
        </p:nvSpPr>
        <p:spPr>
          <a:xfrm>
            <a:off x="6193950" y="4877450"/>
            <a:ext cx="3682800" cy="14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g39f828526ef_0_13"/>
          <p:cNvSpPr txBox="1"/>
          <p:nvPr>
            <p:ph type="title"/>
          </p:nvPr>
        </p:nvSpPr>
        <p:spPr>
          <a:xfrm>
            <a:off x="534247" y="309550"/>
            <a:ext cx="29919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Technology Stack</a:t>
            </a:r>
            <a:endParaRPr b="1" sz="2400">
              <a:latin typeface="Proxima Nova"/>
              <a:ea typeface="Proxima Nova"/>
              <a:cs typeface="Proxima Nova"/>
              <a:sym typeface="Proxima Nova"/>
            </a:endParaRPr>
          </a:p>
        </p:txBody>
      </p:sp>
      <p:sp>
        <p:nvSpPr>
          <p:cNvPr id="156" name="Google Shape;156;g39f828526ef_0_13"/>
          <p:cNvSpPr txBox="1"/>
          <p:nvPr/>
        </p:nvSpPr>
        <p:spPr>
          <a:xfrm>
            <a:off x="617181" y="1632225"/>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grpSp>
        <p:nvGrpSpPr>
          <p:cNvPr id="157" name="Google Shape;157;g39f828526ef_0_13"/>
          <p:cNvGrpSpPr/>
          <p:nvPr/>
        </p:nvGrpSpPr>
        <p:grpSpPr>
          <a:xfrm>
            <a:off x="742463" y="1727560"/>
            <a:ext cx="10584207" cy="893978"/>
            <a:chOff x="1431325" y="2473842"/>
            <a:chExt cx="6566700" cy="670500"/>
          </a:xfrm>
        </p:grpSpPr>
        <p:sp>
          <p:nvSpPr>
            <p:cNvPr id="158" name="Google Shape;158;g39f828526ef_0_13"/>
            <p:cNvSpPr/>
            <p:nvPr/>
          </p:nvSpPr>
          <p:spPr>
            <a:xfrm rot="-5400000">
              <a:off x="4644475" y="-209208"/>
              <a:ext cx="670500" cy="6036600"/>
            </a:xfrm>
            <a:prstGeom prst="roundRect">
              <a:avLst>
                <a:gd fmla="val 50000" name="adj"/>
              </a:avLst>
            </a:prstGeom>
            <a:solidFill>
              <a:srgbClr val="0B713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g39f828526ef_0_13"/>
            <p:cNvSpPr txBox="1"/>
            <p:nvPr/>
          </p:nvSpPr>
          <p:spPr>
            <a:xfrm>
              <a:off x="5350131" y="2473842"/>
              <a:ext cx="23379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just">
                <a:lnSpc>
                  <a:spcPct val="115000"/>
                </a:lnSpc>
                <a:spcBef>
                  <a:spcPts val="0"/>
                </a:spcBef>
                <a:spcAft>
                  <a:spcPts val="0"/>
                </a:spcAft>
                <a:buNone/>
              </a:pPr>
              <a:r>
                <a:rPr lang="en-US">
                  <a:solidFill>
                    <a:srgbClr val="FFFFFF"/>
                  </a:solidFill>
                  <a:latin typeface="Proxima Nova"/>
                  <a:ea typeface="Proxima Nova"/>
                  <a:cs typeface="Proxima Nova"/>
                  <a:sym typeface="Proxima Nova"/>
                </a:rPr>
                <a:t>Builds a dynamic and responsive interface for students and teachers; handles routing, quiz display, and API communication.</a:t>
              </a:r>
              <a:endParaRPr>
                <a:solidFill>
                  <a:srgbClr val="FFFFFF"/>
                </a:solidFill>
                <a:latin typeface="Proxima Nova"/>
                <a:ea typeface="Proxima Nova"/>
                <a:cs typeface="Proxima Nova"/>
                <a:sym typeface="Proxima Nova"/>
              </a:endParaRPr>
            </a:p>
          </p:txBody>
        </p:sp>
        <p:sp>
          <p:nvSpPr>
            <p:cNvPr id="160" name="Google Shape;160;g39f828526ef_0_13"/>
            <p:cNvSpPr txBox="1"/>
            <p:nvPr/>
          </p:nvSpPr>
          <p:spPr>
            <a:xfrm>
              <a:off x="2808282" y="2473842"/>
              <a:ext cx="23379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100">
                  <a:solidFill>
                    <a:srgbClr val="FFFFFF"/>
                  </a:solidFill>
                  <a:latin typeface="Proxima Nova"/>
                  <a:ea typeface="Proxima Nova"/>
                  <a:cs typeface="Proxima Nova"/>
                  <a:sym typeface="Proxima Nova"/>
                </a:rPr>
                <a:t>React.js, Axios, Bootstrap</a:t>
              </a:r>
              <a:endParaRPr sz="2100">
                <a:solidFill>
                  <a:srgbClr val="FFFFFF"/>
                </a:solidFill>
                <a:latin typeface="Proxima Nova"/>
                <a:ea typeface="Proxima Nova"/>
                <a:cs typeface="Proxima Nova"/>
                <a:sym typeface="Proxima Nova"/>
              </a:endParaRPr>
            </a:p>
          </p:txBody>
        </p:sp>
        <p:sp>
          <p:nvSpPr>
            <p:cNvPr id="161" name="Google Shape;161;g39f828526ef_0_13"/>
            <p:cNvSpPr/>
            <p:nvPr/>
          </p:nvSpPr>
          <p:spPr>
            <a:xfrm rot="-5400000">
              <a:off x="1751875" y="2153292"/>
              <a:ext cx="670500" cy="1311600"/>
            </a:xfrm>
            <a:prstGeom prst="roundRect">
              <a:avLst>
                <a:gd fmla="val 50000" name="adj"/>
              </a:avLst>
            </a:prstGeom>
            <a:solidFill>
              <a:srgbClr val="0E9453"/>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39f828526ef_0_13"/>
            <p:cNvSpPr/>
            <p:nvPr/>
          </p:nvSpPr>
          <p:spPr>
            <a:xfrm>
              <a:off x="1499580" y="2547844"/>
              <a:ext cx="522300" cy="522300"/>
            </a:xfrm>
            <a:prstGeom prst="ellipse">
              <a:avLst/>
            </a:prstGeom>
            <a:solidFill>
              <a:srgbClr val="FFFFFF"/>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g39f828526ef_0_13"/>
            <p:cNvSpPr/>
            <p:nvPr/>
          </p:nvSpPr>
          <p:spPr>
            <a:xfrm>
              <a:off x="1545080" y="2593344"/>
              <a:ext cx="431400" cy="431400"/>
            </a:xfrm>
            <a:prstGeom prst="pie">
              <a:avLst>
                <a:gd fmla="val 16226349" name="adj1"/>
                <a:gd fmla="val 10795968" name="adj2"/>
              </a:avLst>
            </a:prstGeom>
            <a:solidFill>
              <a:srgbClr val="0E9453"/>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g39f828526ef_0_13"/>
            <p:cNvSpPr/>
            <p:nvPr/>
          </p:nvSpPr>
          <p:spPr>
            <a:xfrm>
              <a:off x="2025168" y="2616797"/>
              <a:ext cx="719400" cy="3951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latin typeface="Proxima Nova"/>
                  <a:ea typeface="Proxima Nova"/>
                  <a:cs typeface="Proxima Nova"/>
                  <a:sym typeface="Proxima Nova"/>
                </a:rPr>
                <a:t>Frontend </a:t>
              </a:r>
              <a:endParaRPr sz="1800">
                <a:solidFill>
                  <a:srgbClr val="FFFFFF"/>
                </a:solidFill>
                <a:latin typeface="Proxima Nova"/>
                <a:ea typeface="Proxima Nova"/>
                <a:cs typeface="Proxima Nova"/>
                <a:sym typeface="Proxima Nova"/>
              </a:endParaRPr>
            </a:p>
          </p:txBody>
        </p:sp>
        <p:cxnSp>
          <p:nvCxnSpPr>
            <p:cNvPr id="165" name="Google Shape;165;g39f828526ef_0_13"/>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a:effectLst>
              <a:outerShdw blurRad="57150" rotWithShape="0" algn="bl" dir="5400000" dist="19050">
                <a:srgbClr val="000000">
                  <a:alpha val="50000"/>
                </a:srgbClr>
              </a:outerShdw>
            </a:effectLst>
          </p:spPr>
        </p:cxnSp>
      </p:grpSp>
      <p:grpSp>
        <p:nvGrpSpPr>
          <p:cNvPr id="166" name="Google Shape;166;g39f828526ef_0_13"/>
          <p:cNvGrpSpPr/>
          <p:nvPr/>
        </p:nvGrpSpPr>
        <p:grpSpPr>
          <a:xfrm>
            <a:off x="742463" y="2822410"/>
            <a:ext cx="10584207" cy="893978"/>
            <a:chOff x="1431325" y="2473842"/>
            <a:chExt cx="6566700" cy="670500"/>
          </a:xfrm>
        </p:grpSpPr>
        <p:sp>
          <p:nvSpPr>
            <p:cNvPr id="167" name="Google Shape;167;g39f828526ef_0_13"/>
            <p:cNvSpPr/>
            <p:nvPr/>
          </p:nvSpPr>
          <p:spPr>
            <a:xfrm rot="-5400000">
              <a:off x="4644475" y="-209208"/>
              <a:ext cx="670500" cy="6036600"/>
            </a:xfrm>
            <a:prstGeom prst="roundRect">
              <a:avLst>
                <a:gd fmla="val 50000" name="adj"/>
              </a:avLst>
            </a:prstGeom>
            <a:solidFill>
              <a:srgbClr val="0B713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39f828526ef_0_13"/>
            <p:cNvSpPr txBox="1"/>
            <p:nvPr/>
          </p:nvSpPr>
          <p:spPr>
            <a:xfrm>
              <a:off x="5350131" y="2473842"/>
              <a:ext cx="23379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just">
                <a:lnSpc>
                  <a:spcPct val="115000"/>
                </a:lnSpc>
                <a:spcBef>
                  <a:spcPts val="0"/>
                </a:spcBef>
                <a:spcAft>
                  <a:spcPts val="0"/>
                </a:spcAft>
                <a:buNone/>
              </a:pPr>
              <a:r>
                <a:rPr lang="en-US">
                  <a:solidFill>
                    <a:srgbClr val="FFFFFF"/>
                  </a:solidFill>
                  <a:latin typeface="Proxima Nova"/>
                  <a:ea typeface="Proxima Nova"/>
                  <a:cs typeface="Proxima Nova"/>
                  <a:sym typeface="Proxima Nova"/>
                </a:rPr>
                <a:t>Manages application logic, authentication, and REST APIs; processes requests and sends data to the frontend.</a:t>
              </a:r>
              <a:endParaRPr>
                <a:solidFill>
                  <a:srgbClr val="FFFFFF"/>
                </a:solidFill>
                <a:latin typeface="Proxima Nova"/>
                <a:ea typeface="Proxima Nova"/>
                <a:cs typeface="Proxima Nova"/>
                <a:sym typeface="Proxima Nova"/>
              </a:endParaRPr>
            </a:p>
          </p:txBody>
        </p:sp>
        <p:sp>
          <p:nvSpPr>
            <p:cNvPr id="169" name="Google Shape;169;g39f828526ef_0_13"/>
            <p:cNvSpPr txBox="1"/>
            <p:nvPr/>
          </p:nvSpPr>
          <p:spPr>
            <a:xfrm>
              <a:off x="2808282" y="2473842"/>
              <a:ext cx="23379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100">
                  <a:solidFill>
                    <a:srgbClr val="FFFFFF"/>
                  </a:solidFill>
                  <a:latin typeface="Proxima Nova"/>
                  <a:ea typeface="Proxima Nova"/>
                  <a:cs typeface="Proxima Nova"/>
                  <a:sym typeface="Proxima Nova"/>
                </a:rPr>
                <a:t>Node.js, Express.js</a:t>
              </a:r>
              <a:endParaRPr sz="2100">
                <a:solidFill>
                  <a:srgbClr val="FFFFFF"/>
                </a:solidFill>
                <a:latin typeface="Proxima Nova"/>
                <a:ea typeface="Proxima Nova"/>
                <a:cs typeface="Proxima Nova"/>
                <a:sym typeface="Proxima Nova"/>
              </a:endParaRPr>
            </a:p>
          </p:txBody>
        </p:sp>
        <p:sp>
          <p:nvSpPr>
            <p:cNvPr id="170" name="Google Shape;170;g39f828526ef_0_13"/>
            <p:cNvSpPr/>
            <p:nvPr/>
          </p:nvSpPr>
          <p:spPr>
            <a:xfrm rot="-5400000">
              <a:off x="1751875" y="2153292"/>
              <a:ext cx="670500" cy="1311600"/>
            </a:xfrm>
            <a:prstGeom prst="roundRect">
              <a:avLst>
                <a:gd fmla="val 50000" name="adj"/>
              </a:avLst>
            </a:prstGeom>
            <a:solidFill>
              <a:srgbClr val="0E9453"/>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39f828526ef_0_13"/>
            <p:cNvSpPr/>
            <p:nvPr/>
          </p:nvSpPr>
          <p:spPr>
            <a:xfrm>
              <a:off x="1499580" y="2547844"/>
              <a:ext cx="522300" cy="522300"/>
            </a:xfrm>
            <a:prstGeom prst="ellipse">
              <a:avLst/>
            </a:prstGeom>
            <a:solidFill>
              <a:srgbClr val="FFFFFF"/>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39f828526ef_0_13"/>
            <p:cNvSpPr/>
            <p:nvPr/>
          </p:nvSpPr>
          <p:spPr>
            <a:xfrm>
              <a:off x="1545080" y="2593344"/>
              <a:ext cx="431400" cy="431400"/>
            </a:xfrm>
            <a:prstGeom prst="pie">
              <a:avLst>
                <a:gd fmla="val 16226349" name="adj1"/>
                <a:gd fmla="val 10795968" name="adj2"/>
              </a:avLst>
            </a:prstGeom>
            <a:solidFill>
              <a:srgbClr val="0E9453"/>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g39f828526ef_0_13"/>
            <p:cNvSpPr/>
            <p:nvPr/>
          </p:nvSpPr>
          <p:spPr>
            <a:xfrm>
              <a:off x="2025168" y="2616797"/>
              <a:ext cx="719400" cy="3951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latin typeface="Proxima Nova"/>
                  <a:ea typeface="Proxima Nova"/>
                  <a:cs typeface="Proxima Nova"/>
                  <a:sym typeface="Proxima Nova"/>
                </a:rPr>
                <a:t>Backend </a:t>
              </a:r>
              <a:endParaRPr sz="1800">
                <a:solidFill>
                  <a:srgbClr val="FFFFFF"/>
                </a:solidFill>
                <a:latin typeface="Proxima Nova"/>
                <a:ea typeface="Proxima Nova"/>
                <a:cs typeface="Proxima Nova"/>
                <a:sym typeface="Proxima Nova"/>
              </a:endParaRPr>
            </a:p>
          </p:txBody>
        </p:sp>
        <p:cxnSp>
          <p:nvCxnSpPr>
            <p:cNvPr id="174" name="Google Shape;174;g39f828526ef_0_13"/>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a:effectLst>
              <a:outerShdw blurRad="57150" rotWithShape="0" algn="bl" dir="5400000" dist="19050">
                <a:srgbClr val="000000">
                  <a:alpha val="50000"/>
                </a:srgbClr>
              </a:outerShdw>
            </a:effectLst>
          </p:spPr>
        </p:cxnSp>
      </p:grpSp>
      <p:grpSp>
        <p:nvGrpSpPr>
          <p:cNvPr id="175" name="Google Shape;175;g39f828526ef_0_13"/>
          <p:cNvGrpSpPr/>
          <p:nvPr/>
        </p:nvGrpSpPr>
        <p:grpSpPr>
          <a:xfrm>
            <a:off x="774913" y="4091210"/>
            <a:ext cx="10584207" cy="893978"/>
            <a:chOff x="1431325" y="2473842"/>
            <a:chExt cx="6566700" cy="670500"/>
          </a:xfrm>
        </p:grpSpPr>
        <p:sp>
          <p:nvSpPr>
            <p:cNvPr id="176" name="Google Shape;176;g39f828526ef_0_13"/>
            <p:cNvSpPr/>
            <p:nvPr/>
          </p:nvSpPr>
          <p:spPr>
            <a:xfrm rot="-5400000">
              <a:off x="4644475" y="-209208"/>
              <a:ext cx="670500" cy="6036600"/>
            </a:xfrm>
            <a:prstGeom prst="roundRect">
              <a:avLst>
                <a:gd fmla="val 50000" name="adj"/>
              </a:avLst>
            </a:prstGeom>
            <a:solidFill>
              <a:srgbClr val="0B71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39f828526ef_0_13"/>
            <p:cNvSpPr txBox="1"/>
            <p:nvPr/>
          </p:nvSpPr>
          <p:spPr>
            <a:xfrm>
              <a:off x="5350131" y="2473842"/>
              <a:ext cx="2337900" cy="657000"/>
            </a:xfrm>
            <a:prstGeom prst="rect">
              <a:avLst/>
            </a:prstGeom>
            <a:noFill/>
            <a:ln>
              <a:noFill/>
            </a:ln>
          </p:spPr>
          <p:txBody>
            <a:bodyPr anchorCtr="0" anchor="ctr" bIns="121900" lIns="121900" spcFirstLastPara="1" rIns="121900" wrap="square" tIns="121900">
              <a:noAutofit/>
            </a:bodyPr>
            <a:lstStyle/>
            <a:p>
              <a:pPr indent="0" lvl="0" marL="0" rtl="0" algn="just">
                <a:lnSpc>
                  <a:spcPct val="115000"/>
                </a:lnSpc>
                <a:spcBef>
                  <a:spcPts val="0"/>
                </a:spcBef>
                <a:spcAft>
                  <a:spcPts val="0"/>
                </a:spcAft>
                <a:buNone/>
              </a:pPr>
              <a:r>
                <a:rPr lang="en-US">
                  <a:solidFill>
                    <a:srgbClr val="FFFFFF"/>
                  </a:solidFill>
                  <a:latin typeface="Proxima Nova"/>
                  <a:ea typeface="Proxima Nova"/>
                  <a:cs typeface="Proxima Nova"/>
                  <a:sym typeface="Proxima Nova"/>
                </a:rPr>
                <a:t>Stores user information, questions, quiz results, and class data in a flexible and scalable NoSQL structure.</a:t>
              </a:r>
              <a:endParaRPr>
                <a:solidFill>
                  <a:srgbClr val="FFFFFF"/>
                </a:solidFill>
                <a:latin typeface="Proxima Nova"/>
                <a:ea typeface="Proxima Nova"/>
                <a:cs typeface="Proxima Nova"/>
                <a:sym typeface="Proxima Nova"/>
              </a:endParaRPr>
            </a:p>
          </p:txBody>
        </p:sp>
        <p:sp>
          <p:nvSpPr>
            <p:cNvPr id="178" name="Google Shape;178;g39f828526ef_0_13"/>
            <p:cNvSpPr txBox="1"/>
            <p:nvPr/>
          </p:nvSpPr>
          <p:spPr>
            <a:xfrm>
              <a:off x="2808282" y="2473842"/>
              <a:ext cx="2337900" cy="657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100">
                  <a:solidFill>
                    <a:srgbClr val="FFFFFF"/>
                  </a:solidFill>
                  <a:latin typeface="Proxima Nova"/>
                  <a:ea typeface="Proxima Nova"/>
                  <a:cs typeface="Proxima Nova"/>
                  <a:sym typeface="Proxima Nova"/>
                </a:rPr>
                <a:t>MongoDB</a:t>
              </a:r>
              <a:endParaRPr sz="2100">
                <a:solidFill>
                  <a:srgbClr val="FFFFFF"/>
                </a:solidFill>
                <a:latin typeface="Proxima Nova"/>
                <a:ea typeface="Proxima Nova"/>
                <a:cs typeface="Proxima Nova"/>
                <a:sym typeface="Proxima Nova"/>
              </a:endParaRPr>
            </a:p>
          </p:txBody>
        </p:sp>
        <p:sp>
          <p:nvSpPr>
            <p:cNvPr id="179" name="Google Shape;179;g39f828526ef_0_13"/>
            <p:cNvSpPr/>
            <p:nvPr/>
          </p:nvSpPr>
          <p:spPr>
            <a:xfrm rot="-5400000">
              <a:off x="1751875" y="2153292"/>
              <a:ext cx="670500" cy="1311600"/>
            </a:xfrm>
            <a:prstGeom prst="roundRect">
              <a:avLst>
                <a:gd fmla="val 50000" name="adj"/>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39f828526ef_0_13"/>
            <p:cNvSpPr/>
            <p:nvPr/>
          </p:nvSpPr>
          <p:spPr>
            <a:xfrm>
              <a:off x="1499580" y="2547844"/>
              <a:ext cx="522300" cy="5223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39f828526ef_0_1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39f828526ef_0_13"/>
            <p:cNvSpPr/>
            <p:nvPr/>
          </p:nvSpPr>
          <p:spPr>
            <a:xfrm>
              <a:off x="2025172" y="2616788"/>
              <a:ext cx="783000" cy="395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solidFill>
                    <a:srgbClr val="FFFFFF"/>
                  </a:solidFill>
                  <a:latin typeface="Proxima Nova"/>
                  <a:ea typeface="Proxima Nova"/>
                  <a:cs typeface="Proxima Nova"/>
                  <a:sym typeface="Proxima Nova"/>
                </a:rPr>
                <a:t>Database </a:t>
              </a:r>
              <a:endParaRPr sz="1800">
                <a:solidFill>
                  <a:srgbClr val="FFFFFF"/>
                </a:solidFill>
                <a:latin typeface="Proxima Nova"/>
                <a:ea typeface="Proxima Nova"/>
                <a:cs typeface="Proxima Nova"/>
                <a:sym typeface="Proxima Nova"/>
              </a:endParaRPr>
            </a:p>
          </p:txBody>
        </p:sp>
        <p:cxnSp>
          <p:nvCxnSpPr>
            <p:cNvPr id="183" name="Google Shape;183;g39f828526ef_0_13"/>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84" name="Google Shape;184;g39f828526ef_0_13"/>
          <p:cNvGrpSpPr/>
          <p:nvPr/>
        </p:nvGrpSpPr>
        <p:grpSpPr>
          <a:xfrm>
            <a:off x="742477" y="5273035"/>
            <a:ext cx="10584207" cy="893978"/>
            <a:chOff x="1431325" y="2473842"/>
            <a:chExt cx="6566700" cy="670500"/>
          </a:xfrm>
        </p:grpSpPr>
        <p:sp>
          <p:nvSpPr>
            <p:cNvPr id="185" name="Google Shape;185;g39f828526ef_0_13"/>
            <p:cNvSpPr/>
            <p:nvPr/>
          </p:nvSpPr>
          <p:spPr>
            <a:xfrm rot="-5400000">
              <a:off x="4644475" y="-209208"/>
              <a:ext cx="670500" cy="6036600"/>
            </a:xfrm>
            <a:prstGeom prst="roundRect">
              <a:avLst>
                <a:gd fmla="val 50000" name="adj"/>
              </a:avLst>
            </a:prstGeom>
            <a:solidFill>
              <a:srgbClr val="0B713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39f828526ef_0_13"/>
            <p:cNvSpPr txBox="1"/>
            <p:nvPr/>
          </p:nvSpPr>
          <p:spPr>
            <a:xfrm>
              <a:off x="5350131" y="2473842"/>
              <a:ext cx="23379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just">
                <a:lnSpc>
                  <a:spcPct val="115000"/>
                </a:lnSpc>
                <a:spcBef>
                  <a:spcPts val="0"/>
                </a:spcBef>
                <a:spcAft>
                  <a:spcPts val="0"/>
                </a:spcAft>
                <a:buNone/>
              </a:pPr>
              <a:r>
                <a:rPr lang="en-US">
                  <a:solidFill>
                    <a:srgbClr val="FFFFFF"/>
                  </a:solidFill>
                  <a:latin typeface="Proxima Nova"/>
                  <a:ea typeface="Proxima Nova"/>
                  <a:cs typeface="Proxima Nova"/>
                  <a:sym typeface="Proxima Nova"/>
                </a:rPr>
                <a:t>The app will be deployed online with backend and database hosted on secure cloud services for accessibility.</a:t>
              </a:r>
              <a:endParaRPr>
                <a:solidFill>
                  <a:srgbClr val="FFFFFF"/>
                </a:solidFill>
                <a:latin typeface="Proxima Nova"/>
                <a:ea typeface="Proxima Nova"/>
                <a:cs typeface="Proxima Nova"/>
                <a:sym typeface="Proxima Nova"/>
              </a:endParaRPr>
            </a:p>
          </p:txBody>
        </p:sp>
        <p:sp>
          <p:nvSpPr>
            <p:cNvPr id="187" name="Google Shape;187;g39f828526ef_0_13"/>
            <p:cNvSpPr txBox="1"/>
            <p:nvPr/>
          </p:nvSpPr>
          <p:spPr>
            <a:xfrm>
              <a:off x="2842084" y="2473844"/>
              <a:ext cx="2043300" cy="6570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100">
                  <a:solidFill>
                    <a:srgbClr val="FFFFFF"/>
                  </a:solidFill>
                  <a:latin typeface="Proxima Nova"/>
                  <a:ea typeface="Proxima Nova"/>
                  <a:cs typeface="Proxima Nova"/>
                  <a:sym typeface="Proxima Nova"/>
                </a:rPr>
                <a:t>Render / Vercel /  Netlify MongoDB Atlas</a:t>
              </a:r>
              <a:endParaRPr sz="2100">
                <a:solidFill>
                  <a:srgbClr val="FFFFFF"/>
                </a:solidFill>
                <a:latin typeface="Proxima Nova"/>
                <a:ea typeface="Proxima Nova"/>
                <a:cs typeface="Proxima Nova"/>
                <a:sym typeface="Proxima Nova"/>
              </a:endParaRPr>
            </a:p>
          </p:txBody>
        </p:sp>
        <p:sp>
          <p:nvSpPr>
            <p:cNvPr id="188" name="Google Shape;188;g39f828526ef_0_13"/>
            <p:cNvSpPr/>
            <p:nvPr/>
          </p:nvSpPr>
          <p:spPr>
            <a:xfrm rot="-5400000">
              <a:off x="1751875" y="2153292"/>
              <a:ext cx="670500" cy="1311600"/>
            </a:xfrm>
            <a:prstGeom prst="roundRect">
              <a:avLst>
                <a:gd fmla="val 50000" name="adj"/>
              </a:avLst>
            </a:prstGeom>
            <a:solidFill>
              <a:srgbClr val="0E9453"/>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g39f828526ef_0_13"/>
            <p:cNvSpPr/>
            <p:nvPr/>
          </p:nvSpPr>
          <p:spPr>
            <a:xfrm>
              <a:off x="1499580" y="2547844"/>
              <a:ext cx="522300" cy="522300"/>
            </a:xfrm>
            <a:prstGeom prst="ellipse">
              <a:avLst/>
            </a:prstGeom>
            <a:solidFill>
              <a:srgbClr val="FFFFFF"/>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g39f828526ef_0_13"/>
            <p:cNvSpPr/>
            <p:nvPr/>
          </p:nvSpPr>
          <p:spPr>
            <a:xfrm>
              <a:off x="1545080" y="2593344"/>
              <a:ext cx="431400" cy="431400"/>
            </a:xfrm>
            <a:prstGeom prst="pie">
              <a:avLst>
                <a:gd fmla="val 16226349" name="adj1"/>
                <a:gd fmla="val 10795968" name="adj2"/>
              </a:avLst>
            </a:prstGeom>
            <a:solidFill>
              <a:srgbClr val="0E9453"/>
            </a:solidFill>
            <a:ln>
              <a:noFill/>
            </a:ln>
            <a:effectLst>
              <a:outerShdw blurRad="95250" rotWithShape="0" algn="bl" dir="2700000" dist="38100">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39f828526ef_0_13"/>
            <p:cNvSpPr/>
            <p:nvPr/>
          </p:nvSpPr>
          <p:spPr>
            <a:xfrm>
              <a:off x="2025171" y="2616788"/>
              <a:ext cx="854400" cy="3951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rgbClr val="FFFFFF"/>
                  </a:solidFill>
                  <a:latin typeface="Proxima Nova"/>
                  <a:ea typeface="Proxima Nova"/>
                  <a:cs typeface="Proxima Nova"/>
                  <a:sym typeface="Proxima Nova"/>
                </a:rPr>
                <a:t>Hosting &amp; Deployment</a:t>
              </a:r>
              <a:endParaRPr sz="1600">
                <a:solidFill>
                  <a:srgbClr val="FFFFFF"/>
                </a:solidFill>
                <a:latin typeface="Proxima Nova"/>
                <a:ea typeface="Proxima Nova"/>
                <a:cs typeface="Proxima Nova"/>
                <a:sym typeface="Proxima Nova"/>
              </a:endParaRPr>
            </a:p>
          </p:txBody>
        </p:sp>
        <p:cxnSp>
          <p:nvCxnSpPr>
            <p:cNvPr id="192" name="Google Shape;192;g39f828526ef_0_13"/>
            <p:cNvCxnSpPr/>
            <p:nvPr/>
          </p:nvCxnSpPr>
          <p:spPr>
            <a:xfrm>
              <a:off x="5245876" y="2592028"/>
              <a:ext cx="0" cy="444600"/>
            </a:xfrm>
            <a:prstGeom prst="straightConnector1">
              <a:avLst/>
            </a:prstGeom>
            <a:noFill/>
            <a:ln cap="flat" cmpd="sng" w="9525">
              <a:solidFill>
                <a:srgbClr val="FFFFFF"/>
              </a:solidFill>
              <a:prstDash val="dot"/>
              <a:round/>
              <a:headEnd len="sm" w="sm" type="none"/>
              <a:tailEnd len="sm" w="sm" type="none"/>
            </a:ln>
            <a:effectLst>
              <a:outerShdw blurRad="57150" rotWithShape="0" algn="bl" dir="5400000" dist="19050">
                <a:srgbClr val="000000">
                  <a:alpha val="50000"/>
                </a:srgbClr>
              </a:outerShdw>
            </a:effectLst>
          </p:spPr>
        </p:cxnSp>
      </p:grpSp>
      <p:graphicFrame>
        <p:nvGraphicFramePr>
          <p:cNvPr id="193" name="Google Shape;193;g39f828526ef_0_13"/>
          <p:cNvGraphicFramePr/>
          <p:nvPr/>
        </p:nvGraphicFramePr>
        <p:xfrm>
          <a:off x="152400" y="152400"/>
          <a:ext cx="3000000" cy="3000000"/>
        </p:xfrm>
        <a:graphic>
          <a:graphicData uri="http://schemas.openxmlformats.org/drawingml/2006/table">
            <a:tbl>
              <a:tblPr>
                <a:noFill/>
                <a:tableStyleId>{B52770DC-2853-4C51-8196-DEF9CE5B68AF}</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g39f828526ef_0_18"/>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Methodology</a:t>
            </a:r>
            <a:endParaRPr b="1" sz="2400">
              <a:latin typeface="Proxima Nova"/>
              <a:ea typeface="Proxima Nova"/>
              <a:cs typeface="Proxima Nova"/>
              <a:sym typeface="Proxima Nova"/>
            </a:endParaRPr>
          </a:p>
        </p:txBody>
      </p:sp>
      <p:pic>
        <p:nvPicPr>
          <p:cNvPr id="199" name="Google Shape;199;g39f828526ef_0_18" title="Methodology.drawio.png"/>
          <p:cNvPicPr preferRelativeResize="0"/>
          <p:nvPr/>
        </p:nvPicPr>
        <p:blipFill>
          <a:blip r:embed="rId4">
            <a:alphaModFix/>
          </a:blip>
          <a:stretch>
            <a:fillRect/>
          </a:stretch>
        </p:blipFill>
        <p:spPr>
          <a:xfrm>
            <a:off x="1747275" y="1124750"/>
            <a:ext cx="7781399" cy="541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g39f828526ef_0_343"/>
          <p:cNvSpPr txBox="1"/>
          <p:nvPr>
            <p:ph type="title"/>
          </p:nvPr>
        </p:nvSpPr>
        <p:spPr>
          <a:xfrm>
            <a:off x="534247" y="309550"/>
            <a:ext cx="31950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System Architecture</a:t>
            </a:r>
            <a:endParaRPr b="1" sz="2400">
              <a:latin typeface="Proxima Nova"/>
              <a:ea typeface="Proxima Nova"/>
              <a:cs typeface="Proxima Nova"/>
              <a:sym typeface="Proxima Nova"/>
            </a:endParaRPr>
          </a:p>
        </p:txBody>
      </p:sp>
      <p:sp>
        <p:nvSpPr>
          <p:cNvPr id="205" name="Google Shape;205;g39f828526ef_0_343"/>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06" name="Google Shape;206;g39f828526ef_0_343"/>
          <p:cNvPicPr preferRelativeResize="0"/>
          <p:nvPr/>
        </p:nvPicPr>
        <p:blipFill>
          <a:blip r:embed="rId4">
            <a:alphaModFix/>
          </a:blip>
          <a:stretch>
            <a:fillRect/>
          </a:stretch>
        </p:blipFill>
        <p:spPr>
          <a:xfrm>
            <a:off x="1119050" y="1124750"/>
            <a:ext cx="5316574" cy="5600675"/>
          </a:xfrm>
          <a:prstGeom prst="rect">
            <a:avLst/>
          </a:prstGeom>
          <a:noFill/>
          <a:ln cap="flat" cmpd="sng" w="9525">
            <a:solidFill>
              <a:schemeClr val="dk2"/>
            </a:solidFill>
            <a:prstDash val="solid"/>
            <a:round/>
            <a:headEnd len="sm" w="sm" type="none"/>
            <a:tailEnd len="sm" w="sm" type="none"/>
          </a:ln>
        </p:spPr>
      </p:pic>
      <p:sp>
        <p:nvSpPr>
          <p:cNvPr id="207" name="Google Shape;207;g39f828526ef_0_343"/>
          <p:cNvSpPr txBox="1"/>
          <p:nvPr/>
        </p:nvSpPr>
        <p:spPr>
          <a:xfrm>
            <a:off x="6680200" y="1930400"/>
            <a:ext cx="4613700" cy="341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600">
                <a:solidFill>
                  <a:schemeClr val="dk1"/>
                </a:solidFill>
                <a:latin typeface="Proxima Nova"/>
                <a:ea typeface="Proxima Nova"/>
                <a:cs typeface="Proxima Nova"/>
                <a:sym typeface="Proxima Nova"/>
              </a:rPr>
              <a:t>The LearnDesk architecture follows a client–server model based on the MERN Stack.</a:t>
            </a:r>
            <a:br>
              <a:rPr lang="en-US" sz="1600">
                <a:solidFill>
                  <a:schemeClr val="dk1"/>
                </a:solidFill>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Users interact through a React.js frontend, which communicates with the backend via RESTful APIs developed using Node.js and Express.js.</a:t>
            </a:r>
            <a:endParaRPr sz="16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1200"/>
              </a:spcAft>
              <a:buNone/>
            </a:pPr>
            <a:r>
              <a:rPr lang="en-US" sz="1600">
                <a:solidFill>
                  <a:schemeClr val="dk1"/>
                </a:solidFill>
                <a:latin typeface="Proxima Nova"/>
                <a:ea typeface="Proxima Nova"/>
                <a:cs typeface="Proxima Nova"/>
                <a:sym typeface="Proxima Nova"/>
              </a:rPr>
              <a:t>All data such as quizzes, users, and classes are securely stored in MongoDB Atlas.</a:t>
            </a:r>
            <a:br>
              <a:rPr lang="en-US" sz="1600">
                <a:solidFill>
                  <a:schemeClr val="dk1"/>
                </a:solidFill>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Authentication and authorization are handled using JWT tokens, ensuring data security, integrity, and controlled access across the platform.</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g3a0733518cb_0_29"/>
          <p:cNvSpPr txBox="1"/>
          <p:nvPr>
            <p:ph type="title"/>
          </p:nvPr>
        </p:nvSpPr>
        <p:spPr>
          <a:xfrm>
            <a:off x="534247" y="309550"/>
            <a:ext cx="31950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Flowchart</a:t>
            </a:r>
            <a:endParaRPr b="1" sz="2400">
              <a:latin typeface="Proxima Nova"/>
              <a:ea typeface="Proxima Nova"/>
              <a:cs typeface="Proxima Nova"/>
              <a:sym typeface="Proxima Nova"/>
            </a:endParaRPr>
          </a:p>
        </p:txBody>
      </p:sp>
      <p:sp>
        <p:nvSpPr>
          <p:cNvPr id="213" name="Google Shape;213;g3a0733518cb_0_29"/>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14" name="Google Shape;214;g3a0733518cb_0_29" title="LearnDeskFlowchart.drawio.png"/>
          <p:cNvPicPr preferRelativeResize="0"/>
          <p:nvPr/>
        </p:nvPicPr>
        <p:blipFill rotWithShape="1">
          <a:blip r:embed="rId4">
            <a:alphaModFix/>
          </a:blip>
          <a:srcRect b="52301" l="0" r="0" t="0"/>
          <a:stretch/>
        </p:blipFill>
        <p:spPr>
          <a:xfrm>
            <a:off x="2043850" y="1027550"/>
            <a:ext cx="8259875" cy="5733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g3a0733518cb_0_37"/>
          <p:cNvSpPr txBox="1"/>
          <p:nvPr>
            <p:ph type="title"/>
          </p:nvPr>
        </p:nvSpPr>
        <p:spPr>
          <a:xfrm>
            <a:off x="534247" y="309550"/>
            <a:ext cx="31950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Flowchart</a:t>
            </a:r>
            <a:endParaRPr b="1" sz="2400">
              <a:latin typeface="Proxima Nova"/>
              <a:ea typeface="Proxima Nova"/>
              <a:cs typeface="Proxima Nova"/>
              <a:sym typeface="Proxima Nova"/>
            </a:endParaRPr>
          </a:p>
        </p:txBody>
      </p:sp>
      <p:pic>
        <p:nvPicPr>
          <p:cNvPr id="220" name="Google Shape;220;g3a0733518cb_0_37" title="LearnDeskFlowchart.drawio.png"/>
          <p:cNvPicPr preferRelativeResize="0"/>
          <p:nvPr/>
        </p:nvPicPr>
        <p:blipFill rotWithShape="1">
          <a:blip r:embed="rId4">
            <a:alphaModFix/>
          </a:blip>
          <a:srcRect b="0" l="0" r="0" t="47274"/>
          <a:stretch/>
        </p:blipFill>
        <p:spPr>
          <a:xfrm>
            <a:off x="2360274" y="988675"/>
            <a:ext cx="6935351" cy="5630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39fadad3c88_0_26"/>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26" name="Google Shape;226;g39fadad3c88_0_26"/>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27" name="Google Shape;227;g39fadad3c88_0_26"/>
          <p:cNvPicPr preferRelativeResize="0"/>
          <p:nvPr/>
        </p:nvPicPr>
        <p:blipFill>
          <a:blip r:embed="rId4">
            <a:alphaModFix/>
          </a:blip>
          <a:stretch>
            <a:fillRect/>
          </a:stretch>
        </p:blipFill>
        <p:spPr>
          <a:xfrm>
            <a:off x="849150" y="1280275"/>
            <a:ext cx="10200627" cy="487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g39fadad3c88_0_21"/>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33" name="Google Shape;233;g39fadad3c88_0_21"/>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34" name="Google Shape;234;g39fadad3c88_0_21"/>
          <p:cNvPicPr preferRelativeResize="0"/>
          <p:nvPr/>
        </p:nvPicPr>
        <p:blipFill>
          <a:blip r:embed="rId4">
            <a:alphaModFix/>
          </a:blip>
          <a:stretch>
            <a:fillRect/>
          </a:stretch>
        </p:blipFill>
        <p:spPr>
          <a:xfrm>
            <a:off x="790350" y="1352800"/>
            <a:ext cx="10203494" cy="4874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3a0733518cb_0_10"/>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40" name="Google Shape;240;g3a0733518cb_0_10"/>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41" name="Google Shape;241;g3a0733518cb_0_10"/>
          <p:cNvPicPr preferRelativeResize="0"/>
          <p:nvPr/>
        </p:nvPicPr>
        <p:blipFill>
          <a:blip r:embed="rId4">
            <a:alphaModFix/>
          </a:blip>
          <a:stretch>
            <a:fillRect/>
          </a:stretch>
        </p:blipFill>
        <p:spPr>
          <a:xfrm>
            <a:off x="876113" y="1381775"/>
            <a:ext cx="10220587" cy="4874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
          <p:cNvSpPr txBox="1"/>
          <p:nvPr/>
        </p:nvSpPr>
        <p:spPr>
          <a:xfrm>
            <a:off x="2965812" y="3597031"/>
            <a:ext cx="6678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roxima Nova"/>
                <a:ea typeface="Proxima Nova"/>
                <a:cs typeface="Proxima Nova"/>
                <a:sym typeface="Proxima Nova"/>
              </a:rPr>
              <a:t>Team Member 1: </a:t>
            </a:r>
            <a:r>
              <a:rPr lang="en-US" sz="1800">
                <a:solidFill>
                  <a:schemeClr val="dk1"/>
                </a:solidFill>
                <a:latin typeface="Proxima Nova"/>
                <a:ea typeface="Proxima Nova"/>
                <a:cs typeface="Proxima Nova"/>
                <a:sym typeface="Proxima Nova"/>
              </a:rPr>
              <a:t>Ajay Joshi (92201703192) (EC2)</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roxima Nova"/>
                <a:ea typeface="Proxima Nova"/>
                <a:cs typeface="Proxima Nova"/>
                <a:sym typeface="Proxima Nova"/>
              </a:rPr>
              <a:t>Team Member 2: </a:t>
            </a:r>
            <a:r>
              <a:rPr lang="en-US" sz="1800">
                <a:solidFill>
                  <a:schemeClr val="dk1"/>
                </a:solidFill>
                <a:latin typeface="Proxima Nova"/>
                <a:ea typeface="Proxima Nova"/>
                <a:cs typeface="Proxima Nova"/>
                <a:sym typeface="Proxima Nova"/>
              </a:rPr>
              <a:t>Het </a:t>
            </a:r>
            <a:r>
              <a:rPr lang="en-US" sz="1800">
                <a:solidFill>
                  <a:schemeClr val="dk1"/>
                </a:solidFill>
                <a:latin typeface="Proxima Nova"/>
                <a:ea typeface="Proxima Nova"/>
                <a:cs typeface="Proxima Nova"/>
                <a:sym typeface="Proxima Nova"/>
              </a:rPr>
              <a:t>Dalsaniya </a:t>
            </a:r>
            <a:r>
              <a:rPr lang="en-US" sz="1800">
                <a:solidFill>
                  <a:schemeClr val="dk1"/>
                </a:solidFill>
                <a:latin typeface="Proxima Nova"/>
                <a:ea typeface="Proxima Nova"/>
                <a:cs typeface="Proxima Nova"/>
                <a:sym typeface="Proxima Nova"/>
              </a:rPr>
              <a:t>(92201703202) (EC2)</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roxima Nova"/>
                <a:ea typeface="Proxima Nova"/>
                <a:cs typeface="Proxima Nova"/>
                <a:sym typeface="Proxima Nova"/>
              </a:rPr>
              <a:t>Team Member 3: </a:t>
            </a:r>
            <a:r>
              <a:rPr lang="en-US" sz="1800">
                <a:solidFill>
                  <a:schemeClr val="dk1"/>
                </a:solidFill>
                <a:latin typeface="Proxima Nova"/>
                <a:ea typeface="Proxima Nova"/>
                <a:cs typeface="Proxima Nova"/>
                <a:sym typeface="Proxima Nova"/>
              </a:rPr>
              <a:t>Twisha Gol (92200103018)(TC2)</a:t>
            </a:r>
            <a:endParaRPr b="0" i="0" sz="1800" u="none" cap="none" strike="noStrike">
              <a:solidFill>
                <a:schemeClr val="dk1"/>
              </a:solidFill>
              <a:latin typeface="Proxima Nova"/>
              <a:ea typeface="Proxima Nova"/>
              <a:cs typeface="Proxima Nova"/>
              <a:sym typeface="Proxima Nova"/>
            </a:endParaRPr>
          </a:p>
        </p:txBody>
      </p:sp>
      <p:sp>
        <p:nvSpPr>
          <p:cNvPr id="89" name="Google Shape;89;p2"/>
          <p:cNvSpPr txBox="1"/>
          <p:nvPr/>
        </p:nvSpPr>
        <p:spPr>
          <a:xfrm>
            <a:off x="2655549" y="2548333"/>
            <a:ext cx="7195800" cy="1107600"/>
          </a:xfrm>
          <a:prstGeom prst="rect">
            <a:avLst/>
          </a:prstGeom>
          <a:noFill/>
          <a:ln>
            <a:noFill/>
          </a:ln>
        </p:spPr>
        <p:txBody>
          <a:bodyPr anchorCtr="0" anchor="ctr" bIns="0" lIns="0" spcFirstLastPara="1" rIns="0" wrap="square" tIns="12700">
            <a:spAutoFit/>
          </a:bodyPr>
          <a:lstStyle/>
          <a:p>
            <a:pPr indent="0" lvl="0" marL="0" rtl="0" algn="ctr">
              <a:lnSpc>
                <a:spcPct val="115000"/>
              </a:lnSpc>
              <a:spcBef>
                <a:spcPts val="0"/>
              </a:spcBef>
              <a:spcAft>
                <a:spcPts val="0"/>
              </a:spcAft>
              <a:buClr>
                <a:schemeClr val="dk1"/>
              </a:buClr>
              <a:buSzPts val="1100"/>
              <a:buFont typeface="Arial"/>
              <a:buNone/>
            </a:pPr>
            <a:r>
              <a:rPr b="1" lang="en-US" sz="2100">
                <a:solidFill>
                  <a:schemeClr val="dk1"/>
                </a:solidFill>
                <a:latin typeface="Proxima Nova"/>
                <a:ea typeface="Proxima Nova"/>
                <a:cs typeface="Proxima Nova"/>
                <a:sym typeface="Proxima Nova"/>
              </a:rPr>
              <a:t>LearnDesk : A Secure and Dynamic Online learning Platform</a:t>
            </a:r>
            <a:endParaRPr b="1" sz="2100">
              <a:solidFill>
                <a:srgbClr val="FF0000"/>
              </a:solidFill>
              <a:latin typeface="Proxima Nova"/>
              <a:ea typeface="Proxima Nova"/>
              <a:cs typeface="Proxima Nova"/>
              <a:sym typeface="Proxima Nova"/>
            </a:endParaRPr>
          </a:p>
          <a:p>
            <a:pPr indent="0" lvl="0" marL="12700" marR="0" rtl="0" algn="ctr">
              <a:lnSpc>
                <a:spcPct val="100000"/>
              </a:lnSpc>
              <a:spcBef>
                <a:spcPts val="100"/>
              </a:spcBef>
              <a:spcAft>
                <a:spcPts val="0"/>
              </a:spcAft>
              <a:buClr>
                <a:srgbClr val="04A2B9"/>
              </a:buClr>
              <a:buSzPts val="2200"/>
              <a:buFont typeface="Proxima Nova"/>
              <a:buNone/>
            </a:pPr>
            <a:r>
              <a:rPr b="0" i="0" lang="en-US" sz="2200" u="none" cap="none" strike="noStrike">
                <a:solidFill>
                  <a:srgbClr val="04A2B9"/>
                </a:solidFill>
                <a:latin typeface="Proxima Nova"/>
                <a:ea typeface="Proxima Nova"/>
                <a:cs typeface="Proxima Nova"/>
                <a:sym typeface="Proxima Nova"/>
              </a:rPr>
              <a:t>Team ID: 8PRO_</a:t>
            </a:r>
            <a:r>
              <a:rPr lang="en-US" sz="2200">
                <a:solidFill>
                  <a:srgbClr val="04A2B9"/>
                </a:solidFill>
                <a:latin typeface="Proxima Nova"/>
                <a:ea typeface="Proxima Nova"/>
                <a:cs typeface="Proxima Nova"/>
                <a:sym typeface="Proxima Nova"/>
              </a:rPr>
              <a:t>085</a:t>
            </a:r>
            <a:endParaRPr b="0" i="0" sz="2200" u="none" cap="none" strike="noStrike">
              <a:solidFill>
                <a:srgbClr val="FF0000"/>
              </a:solidFill>
              <a:latin typeface="Proxima Nova"/>
              <a:ea typeface="Proxima Nova"/>
              <a:cs typeface="Proxima Nova"/>
              <a:sym typeface="Proxima Nova"/>
            </a:endParaRPr>
          </a:p>
        </p:txBody>
      </p:sp>
      <p:sp>
        <p:nvSpPr>
          <p:cNvPr id="90" name="Google Shape;90;p2"/>
          <p:cNvSpPr txBox="1"/>
          <p:nvPr/>
        </p:nvSpPr>
        <p:spPr>
          <a:xfrm>
            <a:off x="5459824" y="4489374"/>
            <a:ext cx="153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Proxima Nova"/>
                <a:ea typeface="Proxima Nova"/>
                <a:cs typeface="Proxima Nova"/>
                <a:sym typeface="Proxima Nova"/>
              </a:rPr>
              <a:t>Guided By</a:t>
            </a:r>
            <a:endParaRPr b="0" i="0" sz="1800" u="none" cap="none" strike="noStrike">
              <a:solidFill>
                <a:srgbClr val="595959"/>
              </a:solidFill>
              <a:latin typeface="Proxima Nova"/>
              <a:ea typeface="Proxima Nova"/>
              <a:cs typeface="Proxima Nova"/>
              <a:sym typeface="Proxima Nova"/>
            </a:endParaRPr>
          </a:p>
        </p:txBody>
      </p:sp>
      <p:sp>
        <p:nvSpPr>
          <p:cNvPr id="91" name="Google Shape;91;p2"/>
          <p:cNvSpPr txBox="1"/>
          <p:nvPr/>
        </p:nvSpPr>
        <p:spPr>
          <a:xfrm>
            <a:off x="3193926" y="4897337"/>
            <a:ext cx="574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roxima Nova"/>
                <a:ea typeface="Proxima Nova"/>
                <a:cs typeface="Proxima Nova"/>
                <a:sym typeface="Proxima Nova"/>
              </a:rPr>
              <a:t>Internal Guide Name:</a:t>
            </a:r>
            <a:r>
              <a:rPr lang="en-US" sz="1800">
                <a:solidFill>
                  <a:schemeClr val="dk1"/>
                </a:solidFill>
                <a:latin typeface="Proxima Nova"/>
                <a:ea typeface="Proxima Nova"/>
                <a:cs typeface="Proxima Nova"/>
                <a:sym typeface="Proxima Nova"/>
              </a:rPr>
              <a:t>  </a:t>
            </a:r>
            <a:r>
              <a:rPr lang="en-US" sz="1700">
                <a:solidFill>
                  <a:schemeClr val="dk1"/>
                </a:solidFill>
                <a:latin typeface="Proxima Nova"/>
                <a:ea typeface="Proxima Nova"/>
                <a:cs typeface="Proxima Nova"/>
                <a:sym typeface="Proxima Nova"/>
              </a:rPr>
              <a:t>Prof. Paras Shingadiya</a:t>
            </a:r>
            <a:endParaRPr i="0" sz="2100" u="none" cap="none" strike="noStrike">
              <a:solidFill>
                <a:srgbClr val="000000"/>
              </a:solidFill>
              <a:latin typeface="Proxima Nova"/>
              <a:ea typeface="Proxima Nova"/>
              <a:cs typeface="Proxima Nova"/>
              <a:sym typeface="Proxima Nova"/>
            </a:endParaRPr>
          </a:p>
        </p:txBody>
      </p:sp>
      <p:sp>
        <p:nvSpPr>
          <p:cNvPr id="92" name="Google Shape;92;p2"/>
          <p:cNvSpPr txBox="1"/>
          <p:nvPr/>
        </p:nvSpPr>
        <p:spPr>
          <a:xfrm>
            <a:off x="3193926" y="5441197"/>
            <a:ext cx="30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txBox="1"/>
          <p:nvPr/>
        </p:nvSpPr>
        <p:spPr>
          <a:xfrm>
            <a:off x="2548200" y="1171600"/>
            <a:ext cx="7095600" cy="1164600"/>
          </a:xfrm>
          <a:prstGeom prst="rect">
            <a:avLst/>
          </a:prstGeom>
          <a:noFill/>
          <a:ln>
            <a:noFill/>
          </a:ln>
        </p:spPr>
        <p:txBody>
          <a:bodyPr anchorCtr="0" anchor="ctr" bIns="0" lIns="0" spcFirstLastPara="1" rIns="0" wrap="square" tIns="12700">
            <a:spAutoFit/>
          </a:bodyPr>
          <a:lstStyle/>
          <a:p>
            <a:pPr indent="0" lvl="0" marL="12700" marR="0" rtl="0" algn="ctr">
              <a:lnSpc>
                <a:spcPct val="100000"/>
              </a:lnSpc>
              <a:spcBef>
                <a:spcPts val="0"/>
              </a:spcBef>
              <a:spcAft>
                <a:spcPts val="0"/>
              </a:spcAft>
              <a:buClr>
                <a:srgbClr val="04A2B9"/>
              </a:buClr>
              <a:buSzPts val="2200"/>
              <a:buFont typeface="Proxima Nova"/>
              <a:buNone/>
            </a:pPr>
            <a:r>
              <a:rPr b="1" i="0" lang="en-US" sz="3000" u="none" cap="none" strike="noStrike">
                <a:solidFill>
                  <a:srgbClr val="04A2B9"/>
                </a:solidFill>
                <a:latin typeface="Proxima Nova"/>
                <a:ea typeface="Proxima Nova"/>
                <a:cs typeface="Proxima Nova"/>
                <a:sym typeface="Proxima Nova"/>
              </a:rPr>
              <a:t>Major Project-II (01CE0807), Semester 8</a:t>
            </a:r>
            <a:endParaRPr b="1" i="0" sz="3000" u="none" cap="none" strike="noStrike">
              <a:solidFill>
                <a:srgbClr val="000000"/>
              </a:solidFill>
              <a:latin typeface="Arial"/>
              <a:ea typeface="Arial"/>
              <a:cs typeface="Arial"/>
              <a:sym typeface="Arial"/>
            </a:endParaRPr>
          </a:p>
          <a:p>
            <a:pPr indent="0" lvl="0" marL="12700" marR="0" rtl="0" algn="ctr">
              <a:lnSpc>
                <a:spcPct val="100000"/>
              </a:lnSpc>
              <a:spcBef>
                <a:spcPts val="100"/>
              </a:spcBef>
              <a:spcAft>
                <a:spcPts val="0"/>
              </a:spcAft>
              <a:buClr>
                <a:srgbClr val="04A2B9"/>
              </a:buClr>
              <a:buSzPts val="2200"/>
              <a:buFont typeface="Proxima Nova"/>
              <a:buNone/>
            </a:pPr>
            <a:r>
              <a:rPr lang="en-US" sz="2200">
                <a:solidFill>
                  <a:srgbClr val="04A2B9"/>
                </a:solidFill>
                <a:latin typeface="Proxima Nova"/>
                <a:ea typeface="Proxima Nova"/>
                <a:cs typeface="Proxima Nova"/>
                <a:sym typeface="Proxima Nova"/>
              </a:rPr>
              <a:t>Final review</a:t>
            </a:r>
            <a:r>
              <a:rPr b="0" i="0" lang="en-US" sz="2200" u="none" cap="none" strike="noStrike">
                <a:solidFill>
                  <a:srgbClr val="04A2B9"/>
                </a:solidFill>
                <a:latin typeface="Proxima Nova"/>
                <a:ea typeface="Proxima Nova"/>
                <a:cs typeface="Proxima Nova"/>
                <a:sym typeface="Proxima Nova"/>
              </a:rPr>
              <a:t> </a:t>
            </a:r>
            <a:br>
              <a:rPr b="0" i="0" lang="en-US" sz="2200" u="none" cap="none" strike="noStrike">
                <a:solidFill>
                  <a:srgbClr val="04A2B9"/>
                </a:solidFill>
                <a:latin typeface="Proxima Nova"/>
                <a:ea typeface="Proxima Nova"/>
                <a:cs typeface="Proxima Nova"/>
                <a:sym typeface="Proxima Nova"/>
              </a:rPr>
            </a:br>
            <a:r>
              <a:rPr b="0" i="0" lang="en-US" sz="2200" u="none" cap="none" strike="noStrike">
                <a:solidFill>
                  <a:srgbClr val="04A2B9"/>
                </a:solidFill>
                <a:latin typeface="Proxima Nova"/>
                <a:ea typeface="Proxima Nova"/>
                <a:cs typeface="Proxima Nova"/>
                <a:sym typeface="Proxima Nova"/>
              </a:rPr>
              <a:t>(</a:t>
            </a:r>
            <a:r>
              <a:rPr lang="en-US" sz="2200">
                <a:solidFill>
                  <a:schemeClr val="accent1"/>
                </a:solidFill>
                <a:latin typeface="Proxima Nova"/>
                <a:ea typeface="Proxima Nova"/>
                <a:cs typeface="Proxima Nova"/>
                <a:sym typeface="Proxima Nova"/>
              </a:rPr>
              <a:t>31</a:t>
            </a:r>
            <a:r>
              <a:rPr b="0" i="0" lang="en-US" sz="2200" u="none" cap="none" strike="noStrike">
                <a:solidFill>
                  <a:schemeClr val="accent1"/>
                </a:solidFill>
                <a:latin typeface="Proxima Nova"/>
                <a:ea typeface="Proxima Nova"/>
                <a:cs typeface="Proxima Nova"/>
                <a:sym typeface="Proxima Nova"/>
              </a:rPr>
              <a:t>/</a:t>
            </a:r>
            <a:r>
              <a:rPr lang="en-US" sz="2200">
                <a:solidFill>
                  <a:schemeClr val="accent1"/>
                </a:solidFill>
                <a:latin typeface="Proxima Nova"/>
                <a:ea typeface="Proxima Nova"/>
                <a:cs typeface="Proxima Nova"/>
                <a:sym typeface="Proxima Nova"/>
              </a:rPr>
              <a:t>01</a:t>
            </a:r>
            <a:r>
              <a:rPr b="0" i="0" lang="en-US" sz="2200" u="none" cap="none" strike="noStrike">
                <a:solidFill>
                  <a:schemeClr val="accent1"/>
                </a:solidFill>
                <a:latin typeface="Proxima Nova"/>
                <a:ea typeface="Proxima Nova"/>
                <a:cs typeface="Proxima Nova"/>
                <a:sym typeface="Proxima Nova"/>
              </a:rPr>
              <a:t>/</a:t>
            </a:r>
            <a:r>
              <a:rPr lang="en-US" sz="2200">
                <a:solidFill>
                  <a:schemeClr val="accent1"/>
                </a:solidFill>
                <a:latin typeface="Proxima Nova"/>
                <a:ea typeface="Proxima Nova"/>
                <a:cs typeface="Proxima Nova"/>
                <a:sym typeface="Proxima Nova"/>
              </a:rPr>
              <a:t>2026</a:t>
            </a:r>
            <a:r>
              <a:rPr b="0" i="0" lang="en-US" sz="2200" u="none" cap="none" strike="noStrike">
                <a:solidFill>
                  <a:srgbClr val="04A2B9"/>
                </a:solidFill>
                <a:latin typeface="Proxima Nova"/>
                <a:ea typeface="Proxima Nova"/>
                <a:cs typeface="Proxima Nova"/>
                <a:sym typeface="Proxima Nova"/>
              </a:rPr>
              <a:t>)</a:t>
            </a:r>
            <a:endParaRPr b="0" i="0" sz="2200" u="none" cap="none" strike="noStrike">
              <a:solidFill>
                <a:schemeClr val="dk1"/>
              </a:solidFill>
              <a:latin typeface="Proxima Nova"/>
              <a:ea typeface="Proxima Nova"/>
              <a:cs typeface="Proxima Nova"/>
              <a:sym typeface="Proxima Nova"/>
            </a:endParaRPr>
          </a:p>
        </p:txBody>
      </p:sp>
      <p:sp>
        <p:nvSpPr>
          <p:cNvPr id="94" name="Google Shape;94;p2"/>
          <p:cNvSpPr txBox="1"/>
          <p:nvPr/>
        </p:nvSpPr>
        <p:spPr>
          <a:xfrm>
            <a:off x="1845804" y="5643518"/>
            <a:ext cx="8297400" cy="936300"/>
          </a:xfrm>
          <a:prstGeom prst="rect">
            <a:avLst/>
          </a:prstGeom>
          <a:noFill/>
          <a:ln>
            <a:noFill/>
          </a:ln>
        </p:spPr>
        <p:txBody>
          <a:bodyPr anchorCtr="0" anchor="ctr" bIns="0" lIns="0" spcFirstLastPara="1" rIns="0" wrap="square" tIns="12700">
            <a:spAutoFit/>
          </a:bodyPr>
          <a:lstStyle/>
          <a:p>
            <a:pPr indent="0" lvl="0" marL="12700" marR="0" rtl="0" algn="ctr">
              <a:lnSpc>
                <a:spcPct val="100000"/>
              </a:lnSpc>
              <a:spcBef>
                <a:spcPts val="0"/>
              </a:spcBef>
              <a:spcAft>
                <a:spcPts val="0"/>
              </a:spcAft>
              <a:buClr>
                <a:srgbClr val="04A2B9"/>
              </a:buClr>
              <a:buSzPts val="2400"/>
              <a:buFont typeface="Proxima Nova"/>
              <a:buNone/>
            </a:pPr>
            <a:r>
              <a:rPr b="0" i="0" lang="en-US" sz="2400" u="none" cap="none" strike="noStrike">
                <a:solidFill>
                  <a:srgbClr val="04A2B9"/>
                </a:solidFill>
                <a:latin typeface="Proxima Nova"/>
                <a:ea typeface="Proxima Nova"/>
                <a:cs typeface="Proxima Nova"/>
                <a:sym typeface="Proxima Nova"/>
              </a:rPr>
              <a:t>Department of Computer Engineering,</a:t>
            </a:r>
            <a:br>
              <a:rPr b="0" i="0" lang="en-US" sz="2400" u="none" cap="none" strike="noStrike">
                <a:solidFill>
                  <a:srgbClr val="04A2B9"/>
                </a:solidFill>
                <a:latin typeface="Proxima Nova"/>
                <a:ea typeface="Proxima Nova"/>
                <a:cs typeface="Proxima Nova"/>
                <a:sym typeface="Proxima Nova"/>
              </a:rPr>
            </a:br>
            <a:r>
              <a:rPr b="0" i="0" lang="en-US" sz="2400" u="none" cap="none" strike="noStrike">
                <a:solidFill>
                  <a:srgbClr val="04A2B9"/>
                </a:solidFill>
                <a:latin typeface="Proxima Nova"/>
                <a:ea typeface="Proxima Nova"/>
                <a:cs typeface="Proxima Nova"/>
                <a:sym typeface="Proxima Nova"/>
              </a:rPr>
              <a:t>Faculty of Engineering &amp; Technology</a:t>
            </a:r>
            <a:r>
              <a:rPr b="0" i="0" lang="en-US" sz="3600" u="none" cap="none" strike="noStrike">
                <a:solidFill>
                  <a:srgbClr val="04A2B9"/>
                </a:solidFill>
                <a:latin typeface="Proxima Nova"/>
                <a:ea typeface="Proxima Nova"/>
                <a:cs typeface="Proxima Nova"/>
                <a:sym typeface="Proxima Nova"/>
              </a:rPr>
              <a:t> </a:t>
            </a:r>
            <a:endParaRPr b="0" i="0" sz="36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3b258e19978_0_16"/>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47" name="Google Shape;247;g3b258e19978_0_16"/>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48" name="Google Shape;248;g3b258e19978_0_16"/>
          <p:cNvPicPr preferRelativeResize="0"/>
          <p:nvPr/>
        </p:nvPicPr>
        <p:blipFill>
          <a:blip r:embed="rId4">
            <a:alphaModFix/>
          </a:blip>
          <a:stretch>
            <a:fillRect/>
          </a:stretch>
        </p:blipFill>
        <p:spPr>
          <a:xfrm>
            <a:off x="819350" y="1323800"/>
            <a:ext cx="10222820" cy="48743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g3b258e19978_0_22"/>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54" name="Google Shape;254;g3b258e19978_0_22"/>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55" name="Google Shape;255;g3b258e19978_0_22"/>
          <p:cNvPicPr preferRelativeResize="0"/>
          <p:nvPr/>
        </p:nvPicPr>
        <p:blipFill>
          <a:blip r:embed="rId4">
            <a:alphaModFix/>
          </a:blip>
          <a:stretch>
            <a:fillRect/>
          </a:stretch>
        </p:blipFill>
        <p:spPr>
          <a:xfrm>
            <a:off x="817813" y="1193275"/>
            <a:ext cx="10324369" cy="4874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g3b258e19978_0_30"/>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61" name="Google Shape;261;g3b258e19978_0_30"/>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62" name="Google Shape;262;g3b258e19978_0_30"/>
          <p:cNvPicPr preferRelativeResize="0"/>
          <p:nvPr/>
        </p:nvPicPr>
        <p:blipFill>
          <a:blip r:embed="rId4">
            <a:alphaModFix/>
          </a:blip>
          <a:stretch>
            <a:fillRect/>
          </a:stretch>
        </p:blipFill>
        <p:spPr>
          <a:xfrm>
            <a:off x="926600" y="1280300"/>
            <a:ext cx="10106795" cy="4874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g3b258e19978_0_37"/>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Results / Output</a:t>
            </a:r>
            <a:endParaRPr b="1" sz="2400">
              <a:latin typeface="Proxima Nova"/>
              <a:ea typeface="Proxima Nova"/>
              <a:cs typeface="Proxima Nova"/>
              <a:sym typeface="Proxima Nova"/>
            </a:endParaRPr>
          </a:p>
        </p:txBody>
      </p:sp>
      <p:sp>
        <p:nvSpPr>
          <p:cNvPr id="268" name="Google Shape;268;g3b258e19978_0_37"/>
          <p:cNvSpPr txBox="1"/>
          <p:nvPr/>
        </p:nvSpPr>
        <p:spPr>
          <a:xfrm>
            <a:off x="646156" y="1124750"/>
            <a:ext cx="10825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2400">
              <a:solidFill>
                <a:schemeClr val="dk1"/>
              </a:solidFill>
              <a:latin typeface="Proxima Nova"/>
              <a:ea typeface="Proxima Nova"/>
              <a:cs typeface="Proxima Nova"/>
              <a:sym typeface="Proxima Nova"/>
            </a:endParaRPr>
          </a:p>
        </p:txBody>
      </p:sp>
      <p:pic>
        <p:nvPicPr>
          <p:cNvPr id="269" name="Google Shape;269;g3b258e19978_0_37"/>
          <p:cNvPicPr preferRelativeResize="0"/>
          <p:nvPr/>
        </p:nvPicPr>
        <p:blipFill>
          <a:blip r:embed="rId4">
            <a:alphaModFix/>
          </a:blip>
          <a:stretch>
            <a:fillRect/>
          </a:stretch>
        </p:blipFill>
        <p:spPr>
          <a:xfrm>
            <a:off x="1004950" y="1338300"/>
            <a:ext cx="10182092" cy="48743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g3a0733518cb_0_0"/>
          <p:cNvSpPr txBox="1"/>
          <p:nvPr>
            <p:ph type="title"/>
          </p:nvPr>
        </p:nvSpPr>
        <p:spPr>
          <a:xfrm>
            <a:off x="534244" y="309550"/>
            <a:ext cx="37749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Expected Outcome</a:t>
            </a:r>
            <a:endParaRPr b="1" sz="2400">
              <a:latin typeface="Proxima Nova"/>
              <a:ea typeface="Proxima Nova"/>
              <a:cs typeface="Proxima Nova"/>
              <a:sym typeface="Proxima Nova"/>
            </a:endParaRPr>
          </a:p>
        </p:txBody>
      </p:sp>
      <p:sp>
        <p:nvSpPr>
          <p:cNvPr id="275" name="Google Shape;275;g3a0733518cb_0_0"/>
          <p:cNvSpPr txBox="1"/>
          <p:nvPr/>
        </p:nvSpPr>
        <p:spPr>
          <a:xfrm>
            <a:off x="973225" y="1501700"/>
            <a:ext cx="10672200" cy="456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400">
                <a:solidFill>
                  <a:schemeClr val="dk1"/>
                </a:solidFill>
                <a:latin typeface="Proxima Nova"/>
                <a:ea typeface="Proxima Nova"/>
                <a:cs typeface="Proxima Nova"/>
                <a:sym typeface="Proxima Nova"/>
              </a:rPr>
              <a:t>Functional Web Platform</a:t>
            </a:r>
            <a:endParaRPr b="1" sz="2400">
              <a:solidFill>
                <a:schemeClr val="dk1"/>
              </a:solidFill>
              <a:latin typeface="Proxima Nova"/>
              <a:ea typeface="Proxima Nova"/>
              <a:cs typeface="Proxima Nova"/>
              <a:sym typeface="Proxima Nova"/>
            </a:endParaRPr>
          </a:p>
          <a:p>
            <a:pPr indent="-381000" lvl="0" marL="457200" rtl="0" algn="l">
              <a:lnSpc>
                <a:spcPct val="115000"/>
              </a:lnSpc>
              <a:spcBef>
                <a:spcPts val="120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A fully functional web-based learning and quiz platform for placement preparation.</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Developed using the MERN Stack (MongoDB, Express.js, React.js, Node.js).</a:t>
            </a:r>
            <a:endParaRPr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24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US" sz="2400">
                <a:solidFill>
                  <a:schemeClr val="dk1"/>
                </a:solidFill>
                <a:latin typeface="Proxima Nova"/>
                <a:ea typeface="Proxima Nova"/>
                <a:cs typeface="Proxima Nova"/>
                <a:sym typeface="Proxima Nova"/>
              </a:rPr>
              <a:t>Secure User Management</a:t>
            </a:r>
            <a:endParaRPr b="1" sz="2400">
              <a:solidFill>
                <a:schemeClr val="dk1"/>
              </a:solidFill>
              <a:latin typeface="Proxima Nova"/>
              <a:ea typeface="Proxima Nova"/>
              <a:cs typeface="Proxima Nova"/>
              <a:sym typeface="Proxima Nova"/>
            </a:endParaRPr>
          </a:p>
          <a:p>
            <a:pPr indent="-381000" lvl="0" marL="457200" rtl="0" algn="l">
              <a:lnSpc>
                <a:spcPct val="115000"/>
              </a:lnSpc>
              <a:spcBef>
                <a:spcPts val="120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Role-based access for students, teachers, and administrators.</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Secure Quiz to increase fairness. </a:t>
            </a:r>
            <a:endParaRPr sz="24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1200"/>
              </a:spcAft>
              <a:buNone/>
            </a:pPr>
            <a:r>
              <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3a0733518cb_0_24"/>
          <p:cNvSpPr txBox="1"/>
          <p:nvPr>
            <p:ph type="title"/>
          </p:nvPr>
        </p:nvSpPr>
        <p:spPr>
          <a:xfrm>
            <a:off x="534244" y="309550"/>
            <a:ext cx="37749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Expected Outcome</a:t>
            </a:r>
            <a:endParaRPr b="1" sz="2400">
              <a:latin typeface="Proxima Nova"/>
              <a:ea typeface="Proxima Nova"/>
              <a:cs typeface="Proxima Nova"/>
              <a:sym typeface="Proxima Nova"/>
            </a:endParaRPr>
          </a:p>
        </p:txBody>
      </p:sp>
      <p:sp>
        <p:nvSpPr>
          <p:cNvPr id="281" name="Google Shape;281;g3a0733518cb_0_24"/>
          <p:cNvSpPr txBox="1"/>
          <p:nvPr/>
        </p:nvSpPr>
        <p:spPr>
          <a:xfrm>
            <a:off x="1151225" y="1746950"/>
            <a:ext cx="10063500" cy="374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Interactive Quiz System</a:t>
            </a:r>
            <a:endParaRPr b="1" sz="2400">
              <a:solidFill>
                <a:schemeClr val="dk1"/>
              </a:solidFill>
              <a:latin typeface="Proxima Nova"/>
              <a:ea typeface="Proxima Nova"/>
              <a:cs typeface="Proxima Nova"/>
              <a:sym typeface="Proxima Nova"/>
            </a:endParaRPr>
          </a:p>
          <a:p>
            <a:pPr indent="-381000" lvl="0" marL="457200" rtl="0" algn="l">
              <a:lnSpc>
                <a:spcPct val="115000"/>
              </a:lnSpc>
              <a:spcBef>
                <a:spcPts val="120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Custom, real-time, and topic-wise quizzes to enhance engagement.</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Instant evaluation and detailed performance reports for users.</a:t>
            </a:r>
            <a:endParaRPr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2400">
              <a:solidFill>
                <a:schemeClr val="dk1"/>
              </a:solidFill>
              <a:latin typeface="Proxima Nova"/>
              <a:ea typeface="Proxima Nova"/>
              <a:cs typeface="Proxima Nova"/>
              <a:sym typeface="Proxima Nova"/>
            </a:endParaRPr>
          </a:p>
          <a:p>
            <a:pPr indent="0" lvl="0" marL="0" rtl="0" algn="l">
              <a:lnSpc>
                <a:spcPct val="115000"/>
              </a:lnSpc>
              <a:spcBef>
                <a:spcPts val="14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Analytics &amp; Progress Tracking</a:t>
            </a:r>
            <a:endParaRPr b="1" sz="2400">
              <a:solidFill>
                <a:schemeClr val="dk1"/>
              </a:solidFill>
              <a:latin typeface="Proxima Nova"/>
              <a:ea typeface="Proxima Nova"/>
              <a:cs typeface="Proxima Nova"/>
              <a:sym typeface="Proxima Nova"/>
            </a:endParaRPr>
          </a:p>
          <a:p>
            <a:pPr indent="-381000" lvl="0" marL="457200" rtl="0" algn="l">
              <a:lnSpc>
                <a:spcPct val="115000"/>
              </a:lnSpc>
              <a:spcBef>
                <a:spcPts val="120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Visual progress tracking dashboard for students.</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Teachers can monitor and analyze class-level performance.</a:t>
            </a:r>
            <a:endParaRPr b="1" sz="2400">
              <a:solidFill>
                <a:schemeClr val="dk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3a0733518cb_1_7"/>
          <p:cNvSpPr txBox="1"/>
          <p:nvPr>
            <p:ph type="title"/>
          </p:nvPr>
        </p:nvSpPr>
        <p:spPr>
          <a:xfrm>
            <a:off x="534244" y="309550"/>
            <a:ext cx="37749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Patent / GitHub Updates</a:t>
            </a:r>
            <a:endParaRPr b="1" sz="2400">
              <a:latin typeface="Proxima Nova"/>
              <a:ea typeface="Proxima Nova"/>
              <a:cs typeface="Proxima Nova"/>
              <a:sym typeface="Proxima Nova"/>
            </a:endParaRPr>
          </a:p>
        </p:txBody>
      </p:sp>
      <p:sp>
        <p:nvSpPr>
          <p:cNvPr id="287" name="Google Shape;287;g3a0733518cb_1_7"/>
          <p:cNvSpPr txBox="1"/>
          <p:nvPr/>
        </p:nvSpPr>
        <p:spPr>
          <a:xfrm>
            <a:off x="1035250" y="1355475"/>
            <a:ext cx="10479900" cy="499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Github - </a:t>
            </a:r>
            <a:r>
              <a:rPr lang="en-US" sz="2400" u="sng">
                <a:solidFill>
                  <a:schemeClr val="hlink"/>
                </a:solidFill>
                <a:latin typeface="Proxima Nova"/>
                <a:ea typeface="Proxima Nova"/>
                <a:cs typeface="Proxima Nova"/>
                <a:sym typeface="Proxima Nova"/>
                <a:hlinkClick r:id="rId4"/>
              </a:rPr>
              <a:t>https://github.com/AjayJoshi99/LearnDesk</a:t>
            </a:r>
            <a:endParaRPr b="1"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Patent - </a:t>
            </a:r>
            <a:r>
              <a:rPr lang="en-US" sz="2400" u="sng">
                <a:solidFill>
                  <a:schemeClr val="hlink"/>
                </a:solidFill>
                <a:latin typeface="Proxima Nova"/>
                <a:ea typeface="Proxima Nova"/>
                <a:cs typeface="Proxima Nova"/>
                <a:sym typeface="Proxima Nova"/>
                <a:hlinkClick r:id="rId5"/>
              </a:rPr>
              <a:t>https://docs.google.com/document/d/1n1VaE59RQPLBUWr1m7oAcxtOt32uZItL/edit?usp=drive_link&amp;ouid=101468811541708741534&amp;rtpof=true&amp;sd=true</a:t>
            </a:r>
            <a:r>
              <a:rPr lang="en-US"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24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US" sz="2400">
                <a:solidFill>
                  <a:schemeClr val="dk1"/>
                </a:solidFill>
                <a:latin typeface="Proxima Nova"/>
                <a:ea typeface="Proxima Nova"/>
                <a:cs typeface="Proxima Nova"/>
                <a:sym typeface="Proxima Nova"/>
              </a:rPr>
              <a:t>INVENTION DISCLOSURE FORM FOR PATENTS - </a:t>
            </a:r>
            <a:endParaRPr b="1" sz="24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US" sz="2400" u="sng">
                <a:solidFill>
                  <a:schemeClr val="hlink"/>
                </a:solidFill>
                <a:latin typeface="Proxima Nova"/>
                <a:ea typeface="Proxima Nova"/>
                <a:cs typeface="Proxima Nova"/>
                <a:sym typeface="Proxima Nova"/>
                <a:hlinkClick r:id="rId6"/>
              </a:rPr>
              <a:t>https://docs.google.com/document/d/1ENnbfmQ6KAJSN3RPPhiH1rxmUeLqJvR_/edit?usp=drive_link&amp;ouid=101468811541708741534&amp;rtpof=true&amp;sd=true</a:t>
            </a:r>
            <a:r>
              <a:rPr lang="en-US"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pic>
        <p:nvPicPr>
          <p:cNvPr id="292" name="Google Shape;292;p6"/>
          <p:cNvPicPr preferRelativeResize="0"/>
          <p:nvPr/>
        </p:nvPicPr>
        <p:blipFill>
          <a:blip r:embed="rId4">
            <a:alphaModFix/>
          </a:blip>
          <a:stretch>
            <a:fillRect/>
          </a:stretch>
        </p:blipFill>
        <p:spPr>
          <a:xfrm>
            <a:off x="1291862" y="1308137"/>
            <a:ext cx="9608275" cy="5082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3"/>
          <p:cNvSpPr txBox="1"/>
          <p:nvPr>
            <p:ph type="title"/>
          </p:nvPr>
        </p:nvSpPr>
        <p:spPr>
          <a:xfrm>
            <a:off x="534259" y="309562"/>
            <a:ext cx="2320909"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Outline</a:t>
            </a:r>
            <a:endParaRPr b="1" sz="2400">
              <a:latin typeface="Proxima Nova"/>
              <a:ea typeface="Proxima Nova"/>
              <a:cs typeface="Proxima Nova"/>
              <a:sym typeface="Proxima Nova"/>
            </a:endParaRPr>
          </a:p>
        </p:txBody>
      </p:sp>
      <p:sp>
        <p:nvSpPr>
          <p:cNvPr id="100" name="Google Shape;100;p3"/>
          <p:cNvSpPr txBox="1"/>
          <p:nvPr/>
        </p:nvSpPr>
        <p:spPr>
          <a:xfrm>
            <a:off x="1030713" y="1191317"/>
            <a:ext cx="8591100" cy="52272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Abstract</a:t>
            </a:r>
            <a:endParaRPr sz="2400">
              <a:solidFill>
                <a:schemeClr val="dk1"/>
              </a:solidFill>
              <a:latin typeface="Proxima Nova"/>
              <a:ea typeface="Proxima Nova"/>
              <a:cs typeface="Proxima Nova"/>
              <a:sym typeface="Proxima Nova"/>
            </a:endParaRPr>
          </a:p>
          <a:p>
            <a:pPr indent="-381000" lvl="0" marL="457200" marR="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Problem Statement</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Literature Review</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Objective</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Features</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Technology Stack</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Methodology</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System Architecture</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Flowchart</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Results / Output</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Expected Outcome</a:t>
            </a:r>
            <a:endParaRPr sz="2400">
              <a:solidFill>
                <a:schemeClr val="dk1"/>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Patent / GitHub Updates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g3a0733518cb_1_0"/>
          <p:cNvSpPr txBox="1"/>
          <p:nvPr>
            <p:ph type="title"/>
          </p:nvPr>
        </p:nvSpPr>
        <p:spPr>
          <a:xfrm>
            <a:off x="534259" y="309562"/>
            <a:ext cx="23208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rgbClr val="04A2B9"/>
                </a:solidFill>
                <a:latin typeface="Proxima Nova"/>
                <a:ea typeface="Proxima Nova"/>
                <a:cs typeface="Proxima Nova"/>
                <a:sym typeface="Proxima Nova"/>
              </a:rPr>
              <a:t>Abstract </a:t>
            </a:r>
            <a:endParaRPr b="1" sz="2400">
              <a:latin typeface="Proxima Nova"/>
              <a:ea typeface="Proxima Nova"/>
              <a:cs typeface="Proxima Nova"/>
              <a:sym typeface="Proxima Nova"/>
            </a:endParaRPr>
          </a:p>
        </p:txBody>
      </p:sp>
      <p:sp>
        <p:nvSpPr>
          <p:cNvPr id="106" name="Google Shape;106;g3a0733518cb_1_0"/>
          <p:cNvSpPr txBox="1"/>
          <p:nvPr/>
        </p:nvSpPr>
        <p:spPr>
          <a:xfrm>
            <a:off x="740725" y="1423325"/>
            <a:ext cx="10353900" cy="3952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400">
                <a:latin typeface="Proxima Nova"/>
                <a:ea typeface="Proxima Nova"/>
                <a:cs typeface="Proxima Nova"/>
                <a:sym typeface="Proxima Nova"/>
              </a:rPr>
              <a:t>LearnDesk is a smart learning platform built using the MERN stack that connects teachers and students through interactive learning. Teachers can create classes, manage students, and design custom quizzes, while students can join classes or freely practice aptitude tests covering verbal, logical, and quantitative skills. All quizzes are time-based with instant results and strict security against tab switching or copying. The platform ensures safe access through email verification, JWT-based login, and data encryption—offering a secure, complete, and engaging environment for learning and assessment.</a:t>
            </a:r>
            <a:endParaRPr sz="24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4"/>
          <p:cNvSpPr txBox="1"/>
          <p:nvPr>
            <p:ph type="title"/>
          </p:nvPr>
        </p:nvSpPr>
        <p:spPr>
          <a:xfrm>
            <a:off x="534247" y="309550"/>
            <a:ext cx="31122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chemeClr val="accent1"/>
                </a:solidFill>
                <a:latin typeface="Proxima Nova"/>
                <a:ea typeface="Proxima Nova"/>
                <a:cs typeface="Proxima Nova"/>
                <a:sym typeface="Proxima Nova"/>
              </a:rPr>
              <a:t>Problem Statement</a:t>
            </a:r>
            <a:endParaRPr b="1" sz="2400">
              <a:solidFill>
                <a:schemeClr val="accent1"/>
              </a:solidFill>
              <a:latin typeface="Proxima Nova"/>
              <a:ea typeface="Proxima Nova"/>
              <a:cs typeface="Proxima Nova"/>
              <a:sym typeface="Proxima Nova"/>
            </a:endParaRPr>
          </a:p>
        </p:txBody>
      </p:sp>
      <p:sp>
        <p:nvSpPr>
          <p:cNvPr id="112" name="Google Shape;112;p4"/>
          <p:cNvSpPr txBox="1"/>
          <p:nvPr/>
        </p:nvSpPr>
        <p:spPr>
          <a:xfrm>
            <a:off x="784800" y="891900"/>
            <a:ext cx="10622400" cy="596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n-US" sz="2200" u="sng">
                <a:solidFill>
                  <a:schemeClr val="dk1"/>
                </a:solidFill>
                <a:latin typeface="Proxima Nova"/>
                <a:ea typeface="Proxima Nova"/>
                <a:cs typeface="Proxima Nova"/>
                <a:sym typeface="Proxima Nova"/>
              </a:rPr>
              <a:t>Current Situation:</a:t>
            </a:r>
            <a:endParaRPr b="1" sz="2200" u="sng">
              <a:solidFill>
                <a:schemeClr val="dk1"/>
              </a:solidFill>
              <a:latin typeface="Proxima Nova"/>
              <a:ea typeface="Proxima Nova"/>
              <a:cs typeface="Proxima Nova"/>
              <a:sym typeface="Proxima Nova"/>
            </a:endParaRPr>
          </a:p>
          <a:p>
            <a:pPr indent="-368300" lvl="0" marL="457200" rtl="0" algn="just">
              <a:lnSpc>
                <a:spcPct val="115000"/>
              </a:lnSpc>
              <a:spcBef>
                <a:spcPts val="120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In most colleges, placement preparation is scattered , students use random websites for learning, practice quizzes, and tracking performance, while teachers or counselors struggle to monitor progress.</a:t>
            </a:r>
            <a:endParaRPr sz="22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None/>
            </a:pPr>
            <a:r>
              <a:rPr b="1" lang="en-US" sz="2200" u="sng">
                <a:solidFill>
                  <a:schemeClr val="dk1"/>
                </a:solidFill>
                <a:latin typeface="Proxima Nova"/>
                <a:ea typeface="Proxima Nova"/>
                <a:cs typeface="Proxima Nova"/>
                <a:sym typeface="Proxima Nova"/>
              </a:rPr>
              <a:t>Problems student faced : </a:t>
            </a:r>
            <a:endParaRPr b="1" sz="2200" u="sng">
              <a:solidFill>
                <a:schemeClr val="dk1"/>
              </a:solidFill>
              <a:latin typeface="Proxima Nova"/>
              <a:ea typeface="Proxima Nova"/>
              <a:cs typeface="Proxima Nova"/>
              <a:sym typeface="Proxima Nova"/>
            </a:endParaRPr>
          </a:p>
          <a:p>
            <a:pPr indent="-368300" lvl="0" marL="457200" rtl="0" algn="just">
              <a:lnSpc>
                <a:spcPct val="115000"/>
              </a:lnSpc>
              <a:spcBef>
                <a:spcPts val="120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No centralized system for placement-oriented MCQ assessments.</a:t>
            </a:r>
            <a:endParaRPr sz="2200">
              <a:solidFill>
                <a:schemeClr val="dk1"/>
              </a:solidFill>
              <a:latin typeface="Proxima Nova"/>
              <a:ea typeface="Proxima Nova"/>
              <a:cs typeface="Proxima Nova"/>
              <a:sym typeface="Proxima Nova"/>
            </a:endParaRPr>
          </a:p>
          <a:p>
            <a:pPr indent="-368300" lvl="0" marL="457200" rtl="0" algn="just">
              <a:lnSpc>
                <a:spcPct val="115000"/>
              </a:lnSpc>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Students lack structured learning resources and topic-wise practice.</a:t>
            </a:r>
            <a:endParaRPr sz="2200">
              <a:solidFill>
                <a:schemeClr val="dk1"/>
              </a:solidFill>
              <a:latin typeface="Proxima Nova"/>
              <a:ea typeface="Proxima Nova"/>
              <a:cs typeface="Proxima Nova"/>
              <a:sym typeface="Proxima Nova"/>
            </a:endParaRPr>
          </a:p>
          <a:p>
            <a:pPr indent="-368300" lvl="0" marL="457200" rtl="0" algn="just">
              <a:lnSpc>
                <a:spcPct val="115000"/>
              </a:lnSpc>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Teachers can’t create or manage secure quizzes for specific classes easily.</a:t>
            </a:r>
            <a:endParaRPr sz="2200">
              <a:solidFill>
                <a:schemeClr val="dk1"/>
              </a:solidFill>
              <a:latin typeface="Proxima Nova"/>
              <a:ea typeface="Proxima Nova"/>
              <a:cs typeface="Proxima Nova"/>
              <a:sym typeface="Proxima Nova"/>
            </a:endParaRPr>
          </a:p>
          <a:p>
            <a:pPr indent="-368300" lvl="0" marL="457200" rtl="0" algn="just">
              <a:lnSpc>
                <a:spcPct val="115000"/>
              </a:lnSpc>
              <a:spcBef>
                <a:spcPts val="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Random preparation without progress tracking reduces placement readiness.</a:t>
            </a:r>
            <a:endParaRPr sz="22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None/>
            </a:pPr>
            <a:r>
              <a:rPr b="1" lang="en-US" sz="2200" u="sng">
                <a:solidFill>
                  <a:schemeClr val="dk1"/>
                </a:solidFill>
                <a:latin typeface="Proxima Nova"/>
                <a:ea typeface="Proxima Nova"/>
                <a:cs typeface="Proxima Nova"/>
                <a:sym typeface="Proxima Nova"/>
              </a:rPr>
              <a:t>Need:</a:t>
            </a:r>
            <a:endParaRPr b="1" sz="2200" u="sng">
              <a:solidFill>
                <a:schemeClr val="dk1"/>
              </a:solidFill>
              <a:latin typeface="Proxima Nova"/>
              <a:ea typeface="Proxima Nova"/>
              <a:cs typeface="Proxima Nova"/>
              <a:sym typeface="Proxima Nova"/>
            </a:endParaRPr>
          </a:p>
          <a:p>
            <a:pPr indent="-368300" lvl="0" marL="457200" rtl="0" algn="just">
              <a:lnSpc>
                <a:spcPct val="115000"/>
              </a:lnSpc>
              <a:spcBef>
                <a:spcPts val="1200"/>
              </a:spcBef>
              <a:spcAft>
                <a:spcPts val="0"/>
              </a:spcAft>
              <a:buClr>
                <a:schemeClr val="dk1"/>
              </a:buClr>
              <a:buSzPts val="2200"/>
              <a:buFont typeface="Proxima Nova"/>
              <a:buChar char="❏"/>
            </a:pPr>
            <a:r>
              <a:rPr lang="en-US" sz="2200">
                <a:solidFill>
                  <a:schemeClr val="dk1"/>
                </a:solidFill>
                <a:latin typeface="Proxima Nova"/>
                <a:ea typeface="Proxima Nova"/>
                <a:cs typeface="Proxima Nova"/>
                <a:sym typeface="Proxima Nova"/>
              </a:rPr>
              <a:t>A unified platform that helps students learn, practice, and track progress, while enabling teachers to create and manage class-based quizzes for placement drives.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g39fadad3c88_0_0"/>
          <p:cNvSpPr txBox="1"/>
          <p:nvPr>
            <p:ph type="title"/>
          </p:nvPr>
        </p:nvSpPr>
        <p:spPr>
          <a:xfrm>
            <a:off x="534247" y="309550"/>
            <a:ext cx="31122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chemeClr val="accent1"/>
                </a:solidFill>
                <a:latin typeface="Proxima Nova"/>
                <a:ea typeface="Proxima Nova"/>
                <a:cs typeface="Proxima Nova"/>
                <a:sym typeface="Proxima Nova"/>
              </a:rPr>
              <a:t>Literature Review</a:t>
            </a:r>
            <a:endParaRPr b="1" sz="2400">
              <a:solidFill>
                <a:schemeClr val="accent1"/>
              </a:solidFill>
              <a:latin typeface="Proxima Nova"/>
              <a:ea typeface="Proxima Nova"/>
              <a:cs typeface="Proxima Nova"/>
              <a:sym typeface="Proxima Nova"/>
            </a:endParaRPr>
          </a:p>
        </p:txBody>
      </p:sp>
      <p:sp>
        <p:nvSpPr>
          <p:cNvPr id="118" name="Google Shape;118;g39fadad3c88_0_0"/>
          <p:cNvSpPr txBox="1"/>
          <p:nvPr/>
        </p:nvSpPr>
        <p:spPr>
          <a:xfrm>
            <a:off x="784800" y="1036900"/>
            <a:ext cx="10622400" cy="568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1. GeeksforGeeks (GFG):</a:t>
            </a:r>
            <a:br>
              <a:rPr b="1" lang="en-US" sz="2400">
                <a:solidFill>
                  <a:schemeClr val="dk1"/>
                </a:solidFill>
                <a:latin typeface="Proxima Nova"/>
                <a:ea typeface="Proxima Nova"/>
                <a:cs typeface="Proxima Nova"/>
                <a:sym typeface="Proxima Nova"/>
              </a:rPr>
            </a:br>
            <a:r>
              <a:rPr lang="en-US" sz="2400">
                <a:solidFill>
                  <a:schemeClr val="dk1"/>
                </a:solidFill>
                <a:latin typeface="Proxima Nova"/>
                <a:ea typeface="Proxima Nova"/>
                <a:cs typeface="Proxima Nova"/>
                <a:sym typeface="Proxima Nova"/>
              </a:rPr>
              <a:t>GeeksforGeeks provides a large collection of articles, tutorials, and coding questions for placement preparation. However, it lacks a built-in quiz management system and does not offer real-time or class-based assessment features, making it less interactive for structured learning.</a:t>
            </a:r>
            <a:endParaRPr sz="24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URL </a:t>
            </a:r>
            <a:r>
              <a:rPr lang="en-US" sz="2400">
                <a:solidFill>
                  <a:schemeClr val="dk1"/>
                </a:solidFill>
                <a:latin typeface="Proxima Nova"/>
                <a:ea typeface="Proxima Nova"/>
                <a:cs typeface="Proxima Nova"/>
                <a:sym typeface="Proxima Nova"/>
              </a:rPr>
              <a:t>- </a:t>
            </a:r>
            <a:r>
              <a:rPr lang="en-US" sz="2100" u="sng">
                <a:solidFill>
                  <a:schemeClr val="hlink"/>
                </a:solidFill>
                <a:latin typeface="Proxima Nova"/>
                <a:ea typeface="Proxima Nova"/>
                <a:cs typeface="Proxima Nova"/>
                <a:sym typeface="Proxima Nova"/>
                <a:hlinkClick r:id="rId4"/>
              </a:rPr>
              <a:t>https://www.geeksforgeeks.org/aptitude/aptitude-questions-and-answers/</a:t>
            </a:r>
            <a:endParaRPr sz="21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2. IndiaBix:</a:t>
            </a:r>
            <a:br>
              <a:rPr lang="en-US" sz="2400">
                <a:solidFill>
                  <a:schemeClr val="dk1"/>
                </a:solidFill>
                <a:latin typeface="Proxima Nova"/>
                <a:ea typeface="Proxima Nova"/>
                <a:cs typeface="Proxima Nova"/>
                <a:sym typeface="Proxima Nova"/>
              </a:rPr>
            </a:br>
            <a:r>
              <a:rPr lang="en-US" sz="2400">
                <a:solidFill>
                  <a:schemeClr val="dk1"/>
                </a:solidFill>
                <a:latin typeface="Proxima Nova"/>
                <a:ea typeface="Proxima Nova"/>
                <a:cs typeface="Proxima Nova"/>
                <a:sym typeface="Proxima Nova"/>
              </a:rPr>
              <a:t>IndiaBix offers multiple-choice questions across aptitude and reasoning topics, but it lacks secure user authentication, real-time evaluation, and progress tracking. It is more suited for offline practice than organized class-based learning.</a:t>
            </a:r>
            <a:endParaRPr sz="24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1200"/>
              </a:spcAft>
              <a:buNone/>
            </a:pPr>
            <a:r>
              <a:rPr b="1" lang="en-US" sz="2400">
                <a:solidFill>
                  <a:schemeClr val="dk1"/>
                </a:solidFill>
                <a:latin typeface="Proxima Nova"/>
                <a:ea typeface="Proxima Nova"/>
                <a:cs typeface="Proxima Nova"/>
                <a:sym typeface="Proxima Nova"/>
              </a:rPr>
              <a:t>URL </a:t>
            </a:r>
            <a:r>
              <a:rPr lang="en-US" sz="2400">
                <a:solidFill>
                  <a:schemeClr val="dk1"/>
                </a:solidFill>
                <a:latin typeface="Proxima Nova"/>
                <a:ea typeface="Proxima Nova"/>
                <a:cs typeface="Proxima Nova"/>
                <a:sym typeface="Proxima Nova"/>
              </a:rPr>
              <a:t>- </a:t>
            </a:r>
            <a:r>
              <a:rPr lang="en-US" sz="2200" u="sng">
                <a:solidFill>
                  <a:schemeClr val="hlink"/>
                </a:solidFill>
                <a:latin typeface="Proxima Nova"/>
                <a:ea typeface="Proxima Nova"/>
                <a:cs typeface="Proxima Nova"/>
                <a:sym typeface="Proxima Nova"/>
                <a:hlinkClick r:id="rId5"/>
              </a:rPr>
              <a:t>https://www.indiabix.com/</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g39fadad3c88_0_6"/>
          <p:cNvSpPr txBox="1"/>
          <p:nvPr>
            <p:ph type="title"/>
          </p:nvPr>
        </p:nvSpPr>
        <p:spPr>
          <a:xfrm>
            <a:off x="534247" y="309550"/>
            <a:ext cx="31122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chemeClr val="accent1"/>
                </a:solidFill>
                <a:latin typeface="Proxima Nova"/>
                <a:ea typeface="Proxima Nova"/>
                <a:cs typeface="Proxima Nova"/>
                <a:sym typeface="Proxima Nova"/>
              </a:rPr>
              <a:t>Literature Review</a:t>
            </a:r>
            <a:endParaRPr b="1" sz="2400">
              <a:solidFill>
                <a:schemeClr val="accent1"/>
              </a:solidFill>
              <a:latin typeface="Proxima Nova"/>
              <a:ea typeface="Proxima Nova"/>
              <a:cs typeface="Proxima Nova"/>
              <a:sym typeface="Proxima Nova"/>
            </a:endParaRPr>
          </a:p>
        </p:txBody>
      </p:sp>
      <p:sp>
        <p:nvSpPr>
          <p:cNvPr id="124" name="Google Shape;124;g39fadad3c88_0_6"/>
          <p:cNvSpPr txBox="1"/>
          <p:nvPr/>
        </p:nvSpPr>
        <p:spPr>
          <a:xfrm>
            <a:off x="726800" y="1042800"/>
            <a:ext cx="10622400" cy="64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3. Canvas LMS:</a:t>
            </a:r>
            <a:br>
              <a:rPr lang="en-US" sz="2400">
                <a:solidFill>
                  <a:schemeClr val="dk1"/>
                </a:solidFill>
                <a:latin typeface="Proxima Nova"/>
                <a:ea typeface="Proxima Nova"/>
                <a:cs typeface="Proxima Nova"/>
                <a:sym typeface="Proxima Nova"/>
              </a:rPr>
            </a:br>
            <a:r>
              <a:rPr lang="en-US" sz="2400">
                <a:solidFill>
                  <a:schemeClr val="dk1"/>
                </a:solidFill>
                <a:latin typeface="Proxima Nova"/>
                <a:ea typeface="Proxima Nova"/>
                <a:cs typeface="Proxima Nova"/>
                <a:sym typeface="Proxima Nova"/>
              </a:rPr>
              <a:t>Canvas is a powerful learning management system widely used in education, but it primarily focuses on course delivery and classroom interaction. It does not provide built-in placement-oriented quizzes or custom secure MCQ assessments required for placement drives.</a:t>
            </a:r>
            <a:endParaRPr sz="24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None/>
            </a:pPr>
            <a:r>
              <a:rPr b="1" lang="en-US" sz="2400">
                <a:solidFill>
                  <a:schemeClr val="dk1"/>
                </a:solidFill>
                <a:latin typeface="Proxima Nova"/>
                <a:ea typeface="Proxima Nova"/>
                <a:cs typeface="Proxima Nova"/>
                <a:sym typeface="Proxima Nova"/>
              </a:rPr>
              <a:t>URL </a:t>
            </a:r>
            <a:r>
              <a:rPr lang="en-US" sz="2400">
                <a:solidFill>
                  <a:schemeClr val="dk1"/>
                </a:solidFill>
                <a:latin typeface="Proxima Nova"/>
                <a:ea typeface="Proxima Nova"/>
                <a:cs typeface="Proxima Nova"/>
                <a:sym typeface="Proxima Nova"/>
              </a:rPr>
              <a:t>- </a:t>
            </a:r>
            <a:r>
              <a:rPr lang="en-US" sz="2400" u="sng">
                <a:solidFill>
                  <a:schemeClr val="hlink"/>
                </a:solidFill>
                <a:latin typeface="Proxima Nova"/>
                <a:ea typeface="Proxima Nova"/>
                <a:cs typeface="Proxima Nova"/>
                <a:sym typeface="Proxima Nova"/>
                <a:hlinkClick r:id="rId4"/>
              </a:rPr>
              <a:t>https://sa.instructure.com/login/canvas</a:t>
            </a:r>
            <a:endParaRPr b="1" sz="2400">
              <a:solidFill>
                <a:schemeClr val="dk1"/>
              </a:solidFill>
              <a:latin typeface="Proxima Nova"/>
              <a:ea typeface="Proxima Nova"/>
              <a:cs typeface="Proxima Nova"/>
              <a:sym typeface="Proxima Nova"/>
            </a:endParaRPr>
          </a:p>
          <a:p>
            <a:pPr indent="0" lvl="0" marL="0" rtl="0" algn="l">
              <a:lnSpc>
                <a:spcPct val="115000"/>
              </a:lnSpc>
              <a:spcBef>
                <a:spcPts val="14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4. Sanfoundry</a:t>
            </a:r>
            <a:endParaRPr b="1"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Sanfoundry provides a vast repository of MCQ questions across engineering, aptitude, and competitive exam domains. While it supports topic-wise practice tests, it does not offer personalized dashboards, class-specific assessments, or performance analytics. </a:t>
            </a:r>
            <a:endParaRPr sz="24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URL</a:t>
            </a:r>
            <a:r>
              <a:rPr lang="en-US" sz="2400">
                <a:solidFill>
                  <a:schemeClr val="dk1"/>
                </a:solidFill>
                <a:latin typeface="Proxima Nova"/>
                <a:ea typeface="Proxima Nova"/>
                <a:cs typeface="Proxima Nova"/>
                <a:sym typeface="Proxima Nova"/>
              </a:rPr>
              <a:t>:</a:t>
            </a:r>
            <a:r>
              <a:rPr lang="en-US" sz="2400">
                <a:solidFill>
                  <a:schemeClr val="dk1"/>
                </a:solidFill>
                <a:uFill>
                  <a:noFill/>
                </a:uFill>
                <a:latin typeface="Proxima Nova"/>
                <a:ea typeface="Proxima Nova"/>
                <a:cs typeface="Proxima Nova"/>
                <a:sym typeface="Proxima Nova"/>
                <a:hlinkClick r:id="rId5">
                  <a:extLst>
                    <a:ext uri="{A12FA001-AC4F-418D-AE19-62706E023703}">
                      <ahyp:hlinkClr val="tx"/>
                    </a:ext>
                  </a:extLst>
                </a:hlinkClick>
              </a:rPr>
              <a:t> </a:t>
            </a:r>
            <a:r>
              <a:rPr lang="en-US" sz="2400" u="sng">
                <a:solidFill>
                  <a:schemeClr val="hlink"/>
                </a:solidFill>
                <a:latin typeface="Proxima Nova"/>
                <a:ea typeface="Proxima Nova"/>
                <a:cs typeface="Proxima Nova"/>
                <a:sym typeface="Proxima Nova"/>
                <a:hlinkClick r:id="rId6"/>
              </a:rPr>
              <a:t>https://www.sanfoundry.com</a:t>
            </a:r>
            <a:r>
              <a:rPr lang="en-US" sz="1100" u="sng">
                <a:solidFill>
                  <a:schemeClr val="hlink"/>
                </a:solidFill>
              </a:rPr>
              <a:t>    </a:t>
            </a:r>
            <a:endParaRPr sz="1100" u="sng">
              <a:solidFill>
                <a:schemeClr val="hlink"/>
              </a:solidFill>
            </a:endParaRPr>
          </a:p>
          <a:p>
            <a:pPr indent="0" lvl="0" marL="0" rtl="0" algn="just">
              <a:lnSpc>
                <a:spcPct val="115000"/>
              </a:lnSpc>
              <a:spcBef>
                <a:spcPts val="1200"/>
              </a:spcBef>
              <a:spcAft>
                <a:spcPts val="1200"/>
              </a:spcAft>
              <a:buClr>
                <a:schemeClr val="dk1"/>
              </a:buClr>
              <a:buSzPts val="1100"/>
              <a:buFont typeface="Arial"/>
              <a:buNone/>
            </a:pPr>
            <a:r>
              <a:t/>
            </a:r>
            <a:endParaRPr b="1" sz="2400">
              <a:solidFill>
                <a:schemeClr val="dk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3b258e19978_0_0"/>
          <p:cNvSpPr txBox="1"/>
          <p:nvPr>
            <p:ph type="title"/>
          </p:nvPr>
        </p:nvSpPr>
        <p:spPr>
          <a:xfrm>
            <a:off x="534247" y="309550"/>
            <a:ext cx="31122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chemeClr val="accent1"/>
                </a:solidFill>
                <a:latin typeface="Proxima Nova"/>
                <a:ea typeface="Proxima Nova"/>
                <a:cs typeface="Proxima Nova"/>
                <a:sym typeface="Proxima Nova"/>
              </a:rPr>
              <a:t>Literature Review</a:t>
            </a:r>
            <a:endParaRPr b="1" sz="2400">
              <a:solidFill>
                <a:schemeClr val="accent1"/>
              </a:solidFill>
              <a:latin typeface="Proxima Nova"/>
              <a:ea typeface="Proxima Nova"/>
              <a:cs typeface="Proxima Nova"/>
              <a:sym typeface="Proxima Nova"/>
            </a:endParaRPr>
          </a:p>
        </p:txBody>
      </p:sp>
      <p:sp>
        <p:nvSpPr>
          <p:cNvPr id="130" name="Google Shape;130;g3b258e19978_0_0"/>
          <p:cNvSpPr txBox="1"/>
          <p:nvPr/>
        </p:nvSpPr>
        <p:spPr>
          <a:xfrm>
            <a:off x="668800" y="1086300"/>
            <a:ext cx="10622400" cy="622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5. CareerRide</a:t>
            </a:r>
            <a:endParaRPr b="1" sz="1300">
              <a:solidFill>
                <a:schemeClr val="dk1"/>
              </a:solidFill>
            </a:endParaRPr>
          </a:p>
          <a:p>
            <a:pPr indent="0" lvl="0" marL="0" rtl="0" algn="just">
              <a:lnSpc>
                <a:spcPct val="115000"/>
              </a:lnSpc>
              <a:spcBef>
                <a:spcPts val="1200"/>
              </a:spcBef>
              <a:spcAft>
                <a:spcPts val="0"/>
              </a:spcAft>
              <a:buNone/>
            </a:pPr>
            <a:r>
              <a:rPr lang="en-US" sz="2400">
                <a:solidFill>
                  <a:schemeClr val="dk1"/>
                </a:solidFill>
                <a:latin typeface="Proxima Nova"/>
                <a:ea typeface="Proxima Nova"/>
                <a:cs typeface="Proxima Nova"/>
                <a:sym typeface="Proxima Nova"/>
              </a:rPr>
              <a:t>CareerRide focuses on aptitude, technical, and interview preparation by offering multiple-choice questions and explanations. However, it lacks features such as user login, exam scheduling, real-time result generation, and teacher-controlled assessments. This limits its usability in academic environments where progress tracking and evaluation are essential.</a:t>
            </a:r>
            <a:br>
              <a:rPr lang="en-US" sz="1100">
                <a:solidFill>
                  <a:schemeClr val="dk1"/>
                </a:solidFill>
              </a:rPr>
            </a:br>
            <a:r>
              <a:rPr b="1" lang="en-US" sz="2200">
                <a:solidFill>
                  <a:schemeClr val="dk1"/>
                </a:solidFill>
                <a:latin typeface="Proxima Nova"/>
                <a:ea typeface="Proxima Nova"/>
                <a:cs typeface="Proxima Nova"/>
                <a:sym typeface="Proxima Nova"/>
              </a:rPr>
              <a:t>URL:</a:t>
            </a:r>
            <a:r>
              <a:rPr lang="en-US" sz="2200">
                <a:solidFill>
                  <a:schemeClr val="dk1"/>
                </a:solidFill>
                <a:uFill>
                  <a:noFill/>
                </a:uFill>
                <a:latin typeface="Proxima Nova"/>
                <a:ea typeface="Proxima Nova"/>
                <a:cs typeface="Proxima Nova"/>
                <a:sym typeface="Proxima Nova"/>
                <a:hlinkClick r:id="rId4">
                  <a:extLst>
                    <a:ext uri="{A12FA001-AC4F-418D-AE19-62706E023703}">
                      <ahyp:hlinkClr val="tx"/>
                    </a:ext>
                  </a:extLst>
                </a:hlinkClick>
              </a:rPr>
              <a:t> </a:t>
            </a:r>
            <a:r>
              <a:rPr lang="en-US" sz="2200" u="sng">
                <a:solidFill>
                  <a:schemeClr val="hlink"/>
                </a:solidFill>
                <a:latin typeface="Proxima Nova"/>
                <a:ea typeface="Proxima Nova"/>
                <a:cs typeface="Proxima Nova"/>
                <a:sym typeface="Proxima Nova"/>
                <a:hlinkClick r:id="rId5"/>
              </a:rPr>
              <a:t>https://www.careerride.com/</a:t>
            </a:r>
            <a:endParaRPr b="1" sz="2400">
              <a:solidFill>
                <a:schemeClr val="dk1"/>
              </a:solidFill>
              <a:latin typeface="Proxima Nova"/>
              <a:ea typeface="Proxima Nova"/>
              <a:cs typeface="Proxima Nova"/>
              <a:sym typeface="Proxima Nova"/>
            </a:endParaRPr>
          </a:p>
          <a:p>
            <a:pPr indent="0" lvl="0" marL="0" rtl="0" algn="just">
              <a:lnSpc>
                <a:spcPct val="115000"/>
              </a:lnSpc>
              <a:spcBef>
                <a:spcPts val="1400"/>
              </a:spcBef>
              <a:spcAft>
                <a:spcPts val="0"/>
              </a:spcAft>
              <a:buClr>
                <a:schemeClr val="dk1"/>
              </a:buClr>
              <a:buSzPts val="1100"/>
              <a:buFont typeface="Arial"/>
              <a:buNone/>
            </a:pPr>
            <a:r>
              <a:rPr b="1" lang="en-US" sz="2400">
                <a:solidFill>
                  <a:schemeClr val="dk1"/>
                </a:solidFill>
                <a:latin typeface="Proxima Nova"/>
                <a:ea typeface="Proxima Nova"/>
                <a:cs typeface="Proxima Nova"/>
                <a:sym typeface="Proxima Nova"/>
              </a:rPr>
              <a:t>6. Testbook</a:t>
            </a:r>
            <a:endParaRPr b="1"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Testbook offers structured test series, mock exams, and performance analysis for competitive exams. While it includes progress tracking, its primary focus is on large-scale competitive exams rather than classroom-based assessments.</a:t>
            </a:r>
            <a:br>
              <a:rPr lang="en-US" sz="1100">
                <a:solidFill>
                  <a:schemeClr val="dk1"/>
                </a:solidFill>
              </a:rPr>
            </a:br>
            <a:r>
              <a:rPr b="1" lang="en-US" sz="2200">
                <a:solidFill>
                  <a:schemeClr val="dk1"/>
                </a:solidFill>
                <a:latin typeface="Proxima Nova"/>
                <a:ea typeface="Proxima Nova"/>
                <a:cs typeface="Proxima Nova"/>
                <a:sym typeface="Proxima Nova"/>
              </a:rPr>
              <a:t> URL:</a:t>
            </a:r>
            <a:r>
              <a:rPr b="1" lang="en-US" sz="2200">
                <a:solidFill>
                  <a:schemeClr val="dk1"/>
                </a:solidFill>
                <a:uFill>
                  <a:noFill/>
                </a:uFill>
                <a:latin typeface="Proxima Nova"/>
                <a:ea typeface="Proxima Nova"/>
                <a:cs typeface="Proxima Nova"/>
                <a:sym typeface="Proxima Nova"/>
                <a:hlinkClick r:id="rId6">
                  <a:extLst>
                    <a:ext uri="{A12FA001-AC4F-418D-AE19-62706E023703}">
                      <ahyp:hlinkClr val="tx"/>
                    </a:ext>
                  </a:extLst>
                </a:hlinkClick>
              </a:rPr>
              <a:t> </a:t>
            </a:r>
            <a:r>
              <a:rPr lang="en-US" sz="2200" u="sng">
                <a:solidFill>
                  <a:schemeClr val="hlink"/>
                </a:solidFill>
                <a:latin typeface="Proxima Nova"/>
                <a:ea typeface="Proxima Nova"/>
                <a:cs typeface="Proxima Nova"/>
                <a:sym typeface="Proxima Nova"/>
                <a:hlinkClick r:id="rId7"/>
              </a:rPr>
              <a:t>https://testbook.com/</a:t>
            </a:r>
            <a:endParaRPr sz="1100" u="sng">
              <a:solidFill>
                <a:schemeClr val="hlink"/>
              </a:solidFill>
            </a:endParaRPr>
          </a:p>
          <a:p>
            <a:pPr indent="0" lvl="0" marL="0" rtl="0" algn="just">
              <a:lnSpc>
                <a:spcPct val="115000"/>
              </a:lnSpc>
              <a:spcBef>
                <a:spcPts val="1200"/>
              </a:spcBef>
              <a:spcAft>
                <a:spcPts val="1200"/>
              </a:spcAft>
              <a:buClr>
                <a:schemeClr val="dk1"/>
              </a:buClr>
              <a:buSzPts val="1100"/>
              <a:buFont typeface="Arial"/>
              <a:buNone/>
            </a:pPr>
            <a:r>
              <a:rPr lang="en-US" sz="2400">
                <a:solidFill>
                  <a:schemeClr val="dk1"/>
                </a:solidFill>
                <a:latin typeface="Proxima Nova"/>
                <a:ea typeface="Proxima Nova"/>
                <a:cs typeface="Proxima Nova"/>
                <a:sym typeface="Proxima Nova"/>
              </a:rPr>
              <a:t>.</a:t>
            </a:r>
            <a:endParaRPr b="1" sz="24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g3b258e19978_0_7"/>
          <p:cNvSpPr txBox="1"/>
          <p:nvPr>
            <p:ph type="title"/>
          </p:nvPr>
        </p:nvSpPr>
        <p:spPr>
          <a:xfrm>
            <a:off x="534247" y="309550"/>
            <a:ext cx="3112200" cy="382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4A2B9"/>
              </a:buClr>
              <a:buSzPts val="2400"/>
              <a:buFont typeface="Proxima Nova"/>
              <a:buNone/>
            </a:pPr>
            <a:r>
              <a:rPr b="1" lang="en-US" sz="2400">
                <a:solidFill>
                  <a:schemeClr val="accent1"/>
                </a:solidFill>
                <a:latin typeface="Proxima Nova"/>
                <a:ea typeface="Proxima Nova"/>
                <a:cs typeface="Proxima Nova"/>
                <a:sym typeface="Proxima Nova"/>
              </a:rPr>
              <a:t>Literature Review</a:t>
            </a:r>
            <a:endParaRPr b="1" sz="2400">
              <a:solidFill>
                <a:schemeClr val="accent1"/>
              </a:solidFill>
              <a:latin typeface="Proxima Nova"/>
              <a:ea typeface="Proxima Nova"/>
              <a:cs typeface="Proxima Nova"/>
              <a:sym typeface="Proxima Nova"/>
            </a:endParaRPr>
          </a:p>
        </p:txBody>
      </p:sp>
      <p:sp>
        <p:nvSpPr>
          <p:cNvPr id="136" name="Google Shape;136;g3b258e19978_0_7"/>
          <p:cNvSpPr txBox="1"/>
          <p:nvPr/>
        </p:nvSpPr>
        <p:spPr>
          <a:xfrm>
            <a:off x="784800" y="1332775"/>
            <a:ext cx="10622400" cy="48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400">
                <a:solidFill>
                  <a:schemeClr val="dk1"/>
                </a:solidFill>
                <a:latin typeface="Proxima Nova"/>
                <a:ea typeface="Proxima Nova"/>
                <a:cs typeface="Proxima Nova"/>
                <a:sym typeface="Proxima Nova"/>
              </a:rPr>
              <a:t>7. Unacademy (Practice Platform)</a:t>
            </a:r>
            <a:endParaRPr b="1" sz="1300">
              <a:solidFill>
                <a:schemeClr val="dk1"/>
              </a:solidFill>
            </a:endParaRPr>
          </a:p>
          <a:p>
            <a:pPr indent="0" lvl="0" marL="0" rtl="0" algn="l">
              <a:lnSpc>
                <a:spcPct val="115000"/>
              </a:lnSpc>
              <a:spcBef>
                <a:spcPts val="1200"/>
              </a:spcBef>
              <a:spcAft>
                <a:spcPts val="0"/>
              </a:spcAft>
              <a:buNone/>
            </a:pPr>
            <a:r>
              <a:rPr lang="en-US" sz="2400">
                <a:solidFill>
                  <a:schemeClr val="dk1"/>
                </a:solidFill>
                <a:latin typeface="Proxima Nova"/>
                <a:ea typeface="Proxima Nova"/>
                <a:cs typeface="Proxima Nova"/>
                <a:sym typeface="Proxima Nova"/>
              </a:rPr>
              <a:t>Unacademy provides live classes, quizzes, and test series for various exams. However, its platform is heavily content-centric and subscription-based, making it less flexible for small institutions or custom classroom-level quiz management and evaluation systems.</a:t>
            </a:r>
            <a:endParaRPr sz="1100">
              <a:solidFill>
                <a:schemeClr val="dk1"/>
              </a:solidFill>
            </a:endParaRPr>
          </a:p>
          <a:p>
            <a:pPr indent="0" lvl="0" marL="0" rtl="0" algn="l">
              <a:lnSpc>
                <a:spcPct val="115000"/>
              </a:lnSpc>
              <a:spcBef>
                <a:spcPts val="1200"/>
              </a:spcBef>
              <a:spcAft>
                <a:spcPts val="0"/>
              </a:spcAft>
              <a:buNone/>
            </a:pPr>
            <a:r>
              <a:rPr b="1" lang="en-US" sz="2200">
                <a:solidFill>
                  <a:schemeClr val="dk1"/>
                </a:solidFill>
                <a:latin typeface="Proxima Nova"/>
                <a:ea typeface="Proxima Nova"/>
                <a:cs typeface="Proxima Nova"/>
                <a:sym typeface="Proxima Nova"/>
              </a:rPr>
              <a:t>URL:</a:t>
            </a:r>
            <a:r>
              <a:rPr lang="en-US" sz="2200">
                <a:solidFill>
                  <a:schemeClr val="dk1"/>
                </a:solidFill>
                <a:uFill>
                  <a:noFill/>
                </a:uFill>
                <a:latin typeface="Proxima Nova"/>
                <a:ea typeface="Proxima Nova"/>
                <a:cs typeface="Proxima Nova"/>
                <a:sym typeface="Proxima Nova"/>
                <a:hlinkClick r:id="rId4">
                  <a:extLst>
                    <a:ext uri="{A12FA001-AC4F-418D-AE19-62706E023703}">
                      <ahyp:hlinkClr val="tx"/>
                    </a:ext>
                  </a:extLst>
                </a:hlinkClick>
              </a:rPr>
              <a:t> </a:t>
            </a:r>
            <a:r>
              <a:rPr lang="en-US" sz="2200" u="sng">
                <a:solidFill>
                  <a:schemeClr val="hlink"/>
                </a:solidFill>
                <a:latin typeface="Proxima Nova"/>
                <a:ea typeface="Proxima Nova"/>
                <a:cs typeface="Proxima Nova"/>
                <a:sym typeface="Proxima Nova"/>
                <a:hlinkClick r:id="rId5"/>
              </a:rPr>
              <a:t>https://unacademy.com/</a:t>
            </a:r>
            <a:endParaRPr sz="2200">
              <a:solidFill>
                <a:schemeClr val="dk1"/>
              </a:solidFill>
              <a:latin typeface="Proxima Nova"/>
              <a:ea typeface="Proxima Nova"/>
              <a:cs typeface="Proxima Nova"/>
              <a:sym typeface="Proxima Nova"/>
            </a:endParaRPr>
          </a:p>
          <a:p>
            <a:pPr indent="0" lvl="0" marL="0" rtl="0" algn="just">
              <a:lnSpc>
                <a:spcPct val="115000"/>
              </a:lnSpc>
              <a:spcBef>
                <a:spcPts val="1200"/>
              </a:spcBef>
              <a:spcAft>
                <a:spcPts val="1200"/>
              </a:spcAft>
              <a:buClr>
                <a:schemeClr val="dk1"/>
              </a:buClr>
              <a:buSzPts val="1100"/>
              <a:buFont typeface="Arial"/>
              <a:buNone/>
            </a:pPr>
            <a:r>
              <a:rPr b="1" lang="en-US" sz="2400">
                <a:solidFill>
                  <a:schemeClr val="dk1"/>
                </a:solidFill>
                <a:latin typeface="Proxima Nova"/>
                <a:ea typeface="Proxima Nova"/>
                <a:cs typeface="Proxima Nova"/>
                <a:sym typeface="Proxima Nova"/>
              </a:rPr>
              <a:t>8</a:t>
            </a:r>
            <a:r>
              <a:rPr b="1" lang="en-US" sz="2400">
                <a:solidFill>
                  <a:schemeClr val="dk1"/>
                </a:solidFill>
                <a:latin typeface="Proxima Nova"/>
                <a:ea typeface="Proxima Nova"/>
                <a:cs typeface="Proxima Nova"/>
                <a:sym typeface="Proxima Nova"/>
              </a:rPr>
              <a:t>. LearnDesk (Proposed System):</a:t>
            </a:r>
            <a:br>
              <a:rPr lang="en-US" sz="2400">
                <a:solidFill>
                  <a:schemeClr val="dk1"/>
                </a:solidFill>
                <a:latin typeface="Proxima Nova"/>
                <a:ea typeface="Proxima Nova"/>
                <a:cs typeface="Proxima Nova"/>
                <a:sym typeface="Proxima Nova"/>
              </a:rPr>
            </a:br>
            <a:r>
              <a:rPr lang="en-US" sz="2400">
                <a:solidFill>
                  <a:schemeClr val="dk1"/>
                </a:solidFill>
                <a:latin typeface="Proxima Nova"/>
                <a:ea typeface="Proxima Nova"/>
                <a:cs typeface="Proxima Nova"/>
                <a:sym typeface="Proxima Nova"/>
              </a:rPr>
              <a:t>LearnDesk bridges these gaps by combining learning materials, topic-wise and random quizzes, secure login, and class-based features under one unified platform — specifically tailored for placement preparation and assessment.</a:t>
            </a:r>
            <a:endParaRPr b="1" sz="2400">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2023-12-05T07:58:00Z</dcterms:created>
  <dc:creator>admin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y fmtid="{D5CDD505-2E9C-101B-9397-08002B2CF9AE}" pid="9" name="ICV">
    <vt:lpwstr>64191B4E558B4A0A9654A2ABC4C501E4_12</vt:lpwstr>
  </property>
  <property fmtid="{D5CDD505-2E9C-101B-9397-08002B2CF9AE}" pid="10" name="KSOProductBuildVer">
    <vt:lpwstr>1033-12.2.0.22549</vt:lpwstr>
  </property>
</Properties>
</file>